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97" d="100"/>
          <a:sy n="97" d="100"/>
        </p:scale>
        <p:origin x="6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notesMaster" Target="notesMasters/notes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presProps" Target="pres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2T19:29:19.653"/>
    </inkml:context>
    <inkml:brush xml:id="br0">
      <inkml:brushProperty name="width" value="0.05" units="cm"/>
      <inkml:brushProperty name="height" value="0.05" units="cm"/>
      <inkml:brushProperty name="color" value="#E71224"/>
    </inkml:brush>
  </inkml:definitions>
  <inkml:trace contextRef="#ctx0" brushRef="#br0">0 349 24575,'9'0'0,"5"5"0,-8 0 0,7 4 0,-8 0 0,4 4 0,-4-2 0,4 7 0,-8-8 0,7 4 0,-7-5 0,3 0 0,5 4 0,-3-3 0,30-16 0,-11-4 0,34-31 0,-17 5 0,1-1 0,2-8 0,-17 21 0,12-15 0,-14 17 0,6-10 0,-7 3 0,1-3 0,-3 3 0,-8 5 0,4 4 0,-9 5 0,4-3 0,-5 8 0,-3 0 0,-2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2T19:29:37.907"/>
    </inkml:context>
    <inkml:brush xml:id="br0">
      <inkml:brushProperty name="width" value="0.05" units="cm"/>
      <inkml:brushProperty name="height" value="0.05" units="cm"/>
      <inkml:brushProperty name="color" value="#E71224"/>
    </inkml:brush>
  </inkml:definitions>
  <inkml:trace contextRef="#ctx0" brushRef="#br0">29 7 24575,'0'14'0,"0"0"0,0-5 0,0 5 0,0-4 0,0 3 0,0-4 0,0 5 0,0-4 0,0 4 0,0-5 0,0 4 0,0-3 0,0 4 0,-4-5 0,3 4 0,-3-2 0,4 2 0,0-4 0,0 5 0,-4-4 0,3 3 0,-3-4 0,4 5 0,0 1 0,0 0 0,-5 8 0,4-7 0,-4 9 0,5-11 0,4-1 0,17-13 0,8-7 0,23-6 0,35-25-853,-1 0 853,-33 17 0,0-2 0,28-28 0,-18 17 0,-16 3 0,-18 10 0,-5 10 0,-6-6 0,-2 6 853,0-6-853,-2 7 0,0-3 0,6 2 0,-6-2 0,4-1 0,-12 8 0,3-3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2T19:29:43.003"/>
    </inkml:context>
    <inkml:brush xml:id="br0">
      <inkml:brushProperty name="width" value="0.05" units="cm"/>
      <inkml:brushProperty name="height" value="0.05" units="cm"/>
      <inkml:brushProperty name="color" value="#E71224"/>
    </inkml:brush>
  </inkml:definitions>
  <inkml:trace contextRef="#ctx0" brushRef="#br0">1 133 24575,'0'9'0,"0"0"0,0 0 0,0 5 0,0-4 0,0 3 0,0-4 0,0 5 0,0-4 0,0 4 0,0 5 0,0-8 0,0 8 0,0-10 0,0 10 0,0-3 0,0 9 0,0-10 0,0-1 0,0-6 0,0 10 0,0-7 0,0 7 0,0-5 0,8-2 0,3-1 0,14-6 0,-4-4 0,-1 0 0,-1-4 0,-9-2 0,8-3 0,3-12 0,-4 13 0,21-20 0,-19 16 0,54-37 0,-18 15 0,-7 7 0,3-1-413,-3 4 0,-1 1 413,4-2 0,-2 0 0,33-17 0,-9-5 0,-43 28 0,3-6 0,-23 16 0,4-1 0,-9 5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2T19:30:40.842"/>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2T19:33:11.635"/>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TR"/>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52CAB-C997-BC46-8667-DFBE3E515DBE}" type="datetimeFigureOut">
              <a:rPr lang="ru-TR" smtClean="0"/>
              <a:t>09/25/2022</a:t>
            </a:fld>
            <a:endParaRPr lang="ru-TR"/>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TR"/>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T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TR"/>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3EB59-10A0-964E-A903-CA6AEAE180A8}" type="slidenum">
              <a:rPr lang="ru-TR" smtClean="0"/>
              <a:t>‹#›</a:t>
            </a:fld>
            <a:endParaRPr lang="ru-TR"/>
          </a:p>
        </p:txBody>
      </p:sp>
    </p:spTree>
    <p:extLst>
      <p:ext uri="{BB962C8B-B14F-4D97-AF65-F5344CB8AC3E}">
        <p14:creationId xmlns:p14="http://schemas.microsoft.com/office/powerpoint/2010/main" val="3903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9/25/2022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8" Type="http://schemas.openxmlformats.org/officeDocument/2006/relationships/image" Target="../media/image16.png" /><Relationship Id="rId3" Type="http://schemas.openxmlformats.org/officeDocument/2006/relationships/customXml" Target="../ink/ink1.xml" /><Relationship Id="rId7" Type="http://schemas.openxmlformats.org/officeDocument/2006/relationships/customXml" Target="../ink/ink3.xml" /><Relationship Id="rId2" Type="http://schemas.openxmlformats.org/officeDocument/2006/relationships/image" Target="../media/image13.png" /><Relationship Id="rId1" Type="http://schemas.openxmlformats.org/officeDocument/2006/relationships/slideLayout" Target="../slideLayouts/slideLayout2.xml" /><Relationship Id="rId6" Type="http://schemas.openxmlformats.org/officeDocument/2006/relationships/image" Target="../media/image15.png" /><Relationship Id="rId5" Type="http://schemas.openxmlformats.org/officeDocument/2006/relationships/customXml" Target="../ink/ink2.xml" /><Relationship Id="rId4" Type="http://schemas.openxmlformats.org/officeDocument/2006/relationships/image" Target="../media/image14.png" /></Relationships>
</file>

<file path=ppt/slides/_rels/slide16.xml.rels><?xml version="1.0" encoding="UTF-8" standalone="yes"?>
<Relationships xmlns="http://schemas.openxmlformats.org/package/2006/relationships"><Relationship Id="rId3" Type="http://schemas.openxmlformats.org/officeDocument/2006/relationships/customXml" Target="../ink/ink4.xml" /><Relationship Id="rId2" Type="http://schemas.openxmlformats.org/officeDocument/2006/relationships/image" Target="../media/image17.png" /><Relationship Id="rId1" Type="http://schemas.openxmlformats.org/officeDocument/2006/relationships/slideLayout" Target="../slideLayouts/slideLayout2.xml" /><Relationship Id="rId5" Type="http://schemas.openxmlformats.org/officeDocument/2006/relationships/customXml" Target="../ink/ink5.xml" /><Relationship Id="rId4" Type="http://schemas.openxmlformats.org/officeDocument/2006/relationships/image" Target="../media/image18.pn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tr/zebra-vah%C5%9Fi-hayvanlar-yaya-ge%C3%A7idi-792596/" TargetMode="External" /><Relationship Id="rId2" Type="http://schemas.openxmlformats.org/officeDocument/2006/relationships/image" Target="../media/image35.jpg" /><Relationship Id="rId1" Type="http://schemas.openxmlformats.org/officeDocument/2006/relationships/slideLayout" Target="../slideLayouts/slideLayout2.xml" /><Relationship Id="rId5" Type="http://schemas.openxmlformats.org/officeDocument/2006/relationships/hyperlink" Target="https://pxhere.com/tr/photo/298035" TargetMode="External" /><Relationship Id="rId4" Type="http://schemas.openxmlformats.org/officeDocument/2006/relationships/image" Target="../media/image36.jpg!d"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EF32C-2D92-2D3D-D104-F629EB25AA21}"/>
              </a:ext>
            </a:extLst>
          </p:cNvPr>
          <p:cNvSpPr>
            <a:spLocks noGrp="1"/>
          </p:cNvSpPr>
          <p:nvPr>
            <p:ph type="ctrTitle"/>
          </p:nvPr>
        </p:nvSpPr>
        <p:spPr>
          <a:xfrm>
            <a:off x="835584" y="568711"/>
            <a:ext cx="10520825" cy="1561172"/>
          </a:xfrm>
          <a:solidFill>
            <a:srgbClr val="FF0000"/>
          </a:solidFill>
        </p:spPr>
        <p:txBody>
          <a:bodyPr>
            <a:normAutofit/>
          </a:bodyPr>
          <a:lstStyle/>
          <a:p>
            <a:r>
              <a:rPr lang="az-Latn-AZ" dirty="0"/>
              <a:t>  </a:t>
            </a:r>
            <a:r>
              <a:rPr lang="en-US" dirty="0" err="1"/>
              <a:t>qulaqciq</a:t>
            </a:r>
            <a:r>
              <a:rPr lang="en-US" dirty="0"/>
              <a:t> f</a:t>
            </a:r>
            <a:r>
              <a:rPr lang="az-Latn-AZ" dirty="0"/>
              <a:t>i</a:t>
            </a:r>
            <a:r>
              <a:rPr lang="en-US" dirty="0" err="1"/>
              <a:t>br</a:t>
            </a:r>
            <a:r>
              <a:rPr lang="az-Latn-AZ" dirty="0"/>
              <a:t>i</a:t>
            </a:r>
            <a:r>
              <a:rPr lang="en-US" dirty="0" err="1"/>
              <a:t>lyasiyasi</a:t>
            </a:r>
            <a:r>
              <a:rPr lang="az-Latn-AZ" dirty="0"/>
              <a:t> və Revmatoloji</a:t>
            </a:r>
            <a:r>
              <a:rPr lang="en-US" dirty="0"/>
              <a:t> x</a:t>
            </a:r>
            <a:r>
              <a:rPr lang="az-Latn-AZ" dirty="0"/>
              <a:t>əstəliklər</a:t>
            </a:r>
            <a:endParaRPr lang="az-AZ" dirty="0"/>
          </a:p>
        </p:txBody>
      </p:sp>
      <p:sp>
        <p:nvSpPr>
          <p:cNvPr id="3" name="Подзаголовок 2">
            <a:extLst>
              <a:ext uri="{FF2B5EF4-FFF2-40B4-BE49-F238E27FC236}">
                <a16:creationId xmlns:a16="http://schemas.microsoft.com/office/drawing/2014/main" id="{B56BF18F-4993-2A69-B7F5-34F55DCE7E6B}"/>
              </a:ext>
            </a:extLst>
          </p:cNvPr>
          <p:cNvSpPr>
            <a:spLocks noGrp="1"/>
          </p:cNvSpPr>
          <p:nvPr>
            <p:ph type="subTitle" idx="1"/>
          </p:nvPr>
        </p:nvSpPr>
        <p:spPr>
          <a:xfrm>
            <a:off x="1594194" y="5491247"/>
            <a:ext cx="8791575" cy="1176456"/>
          </a:xfrm>
          <a:solidFill>
            <a:srgbClr val="FF0000"/>
          </a:solidFill>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r>
              <a:rPr lang="az-Latn-AZ" dirty="0"/>
              <a:t>                                                                      </a:t>
            </a:r>
          </a:p>
          <a:p>
            <a:endParaRPr lang="az-Latn-AZ" dirty="0">
              <a:solidFill>
                <a:schemeClr val="tx1"/>
              </a:solidFill>
            </a:endParaRPr>
          </a:p>
          <a:p>
            <a:r>
              <a:rPr lang="az-Latn-AZ" dirty="0">
                <a:solidFill>
                  <a:schemeClr val="tx1"/>
                </a:solidFill>
              </a:rPr>
              <a:t>                                                                                dr. Nərgiz hüseynova</a:t>
            </a:r>
            <a:endParaRPr lang="az-AZ" dirty="0"/>
          </a:p>
        </p:txBody>
      </p:sp>
      <p:pic>
        <p:nvPicPr>
          <p:cNvPr id="7" name="Рисунок 6">
            <a:extLst>
              <a:ext uri="{FF2B5EF4-FFF2-40B4-BE49-F238E27FC236}">
                <a16:creationId xmlns:a16="http://schemas.microsoft.com/office/drawing/2014/main" id="{9BBD5D02-7C9A-4A67-BCC4-A7DA5091DECA}"/>
              </a:ext>
            </a:extLst>
          </p:cNvPr>
          <p:cNvPicPr>
            <a:picLocks noChangeAspect="1"/>
          </p:cNvPicPr>
          <p:nvPr/>
        </p:nvPicPr>
        <p:blipFill>
          <a:blip r:embed="rId2"/>
          <a:stretch>
            <a:fillRect/>
          </a:stretch>
        </p:blipFill>
        <p:spPr>
          <a:xfrm>
            <a:off x="2156990" y="2205154"/>
            <a:ext cx="7878014" cy="3228277"/>
          </a:xfrm>
          <a:prstGeom prst="rect">
            <a:avLst/>
          </a:prstGeom>
        </p:spPr>
        <p:style>
          <a:lnRef idx="1">
            <a:schemeClr val="accent3"/>
          </a:lnRef>
          <a:fillRef idx="3">
            <a:schemeClr val="accent3"/>
          </a:fillRef>
          <a:effectRef idx="2">
            <a:schemeClr val="accent3"/>
          </a:effectRef>
          <a:fontRef idx="minor">
            <a:schemeClr val="lt1"/>
          </a:fontRef>
        </p:style>
      </p:pic>
    </p:spTree>
    <p:extLst>
      <p:ext uri="{BB962C8B-B14F-4D97-AF65-F5344CB8AC3E}">
        <p14:creationId xmlns:p14="http://schemas.microsoft.com/office/powerpoint/2010/main" val="240970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F77D00-8C00-B54B-8329-18325135CFBF}"/>
              </a:ext>
            </a:extLst>
          </p:cNvPr>
          <p:cNvSpPr>
            <a:spLocks noGrp="1"/>
          </p:cNvSpPr>
          <p:nvPr>
            <p:ph type="title"/>
          </p:nvPr>
        </p:nvSpPr>
        <p:spPr>
          <a:xfrm>
            <a:off x="1141413" y="313718"/>
            <a:ext cx="9905998" cy="1478570"/>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Af ilə əlaqəli risk faktorları</a:t>
            </a:r>
            <a:endParaRPr lang="ru-TR" dirty="0"/>
          </a:p>
        </p:txBody>
      </p:sp>
      <p:sp>
        <p:nvSpPr>
          <p:cNvPr id="3" name="Объект 2">
            <a:extLst>
              <a:ext uri="{FF2B5EF4-FFF2-40B4-BE49-F238E27FC236}">
                <a16:creationId xmlns:a16="http://schemas.microsoft.com/office/drawing/2014/main" id="{AC953108-C269-1845-970E-9D7614218FAD}"/>
              </a:ext>
            </a:extLst>
          </p:cNvPr>
          <p:cNvSpPr>
            <a:spLocks noGrp="1"/>
          </p:cNvSpPr>
          <p:nvPr>
            <p:ph idx="1"/>
          </p:nvPr>
        </p:nvSpPr>
        <p:spPr>
          <a:xfrm>
            <a:off x="1141412" y="1792288"/>
            <a:ext cx="9905999" cy="3989995"/>
          </a:xfrm>
        </p:spPr>
        <p:style>
          <a:lnRef idx="1">
            <a:schemeClr val="accent3"/>
          </a:lnRef>
          <a:fillRef idx="2">
            <a:schemeClr val="accent3"/>
          </a:fillRef>
          <a:effectRef idx="1">
            <a:schemeClr val="accent3"/>
          </a:effectRef>
          <a:fontRef idx="minor">
            <a:schemeClr val="dk1"/>
          </a:fontRef>
        </p:style>
        <p:txBody>
          <a:bodyPr/>
          <a:lstStyle/>
          <a:p>
            <a:r>
              <a:rPr lang="az-Latn-AZ" dirty="0"/>
              <a:t>Hipertoniya</a:t>
            </a:r>
          </a:p>
          <a:p>
            <a:r>
              <a:rPr lang="az-Latn-AZ" dirty="0"/>
              <a:t>Ürək-damar xəstəlikləri</a:t>
            </a:r>
          </a:p>
          <a:p>
            <a:r>
              <a:rPr lang="az-Latn-AZ" dirty="0"/>
              <a:t>Ağciyər hipertenziyası </a:t>
            </a:r>
          </a:p>
          <a:p>
            <a:r>
              <a:rPr lang="az-Latn-AZ" dirty="0"/>
              <a:t>Ürək çatışmazlığı</a:t>
            </a:r>
          </a:p>
          <a:p>
            <a:r>
              <a:rPr lang="az-Latn-AZ" dirty="0"/>
              <a:t>Qapaq xəstəlikləri</a:t>
            </a:r>
          </a:p>
          <a:p>
            <a:r>
              <a:rPr lang="az-Latn-AZ" dirty="0"/>
              <a:t>Yuxu apnoesi</a:t>
            </a:r>
          </a:p>
          <a:p>
            <a:endParaRPr lang="az-Latn-AZ" dirty="0"/>
          </a:p>
          <a:p>
            <a:endParaRPr lang="az-Latn-AZ" dirty="0"/>
          </a:p>
          <a:p>
            <a:endParaRPr lang="ru-TR" dirty="0"/>
          </a:p>
        </p:txBody>
      </p:sp>
    </p:spTree>
    <p:extLst>
      <p:ext uri="{BB962C8B-B14F-4D97-AF65-F5344CB8AC3E}">
        <p14:creationId xmlns:p14="http://schemas.microsoft.com/office/powerpoint/2010/main" val="253920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253986-4E1E-CA4E-AC26-F6E6B7E621A8}"/>
              </a:ext>
            </a:extLst>
          </p:cNvPr>
          <p:cNvSpPr>
            <a:spLocks noGrp="1"/>
          </p:cNvSpPr>
          <p:nvPr>
            <p:ph type="title"/>
          </p:nvPr>
        </p:nvSpPr>
        <p:spPr>
          <a:xfrm>
            <a:off x="1141413" y="618518"/>
            <a:ext cx="9905998" cy="1316299"/>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Nəticə</a:t>
            </a:r>
            <a:endParaRPr lang="ru-TR" dirty="0"/>
          </a:p>
        </p:txBody>
      </p:sp>
      <p:sp>
        <p:nvSpPr>
          <p:cNvPr id="3" name="Объект 2">
            <a:extLst>
              <a:ext uri="{FF2B5EF4-FFF2-40B4-BE49-F238E27FC236}">
                <a16:creationId xmlns:a16="http://schemas.microsoft.com/office/drawing/2014/main" id="{7FB10F51-15D2-4A4F-B758-8F87495A53F5}"/>
              </a:ext>
            </a:extLst>
          </p:cNvPr>
          <p:cNvSpPr>
            <a:spLocks noGrp="1"/>
          </p:cNvSpPr>
          <p:nvPr>
            <p:ph idx="1"/>
          </p:nvPr>
        </p:nvSpPr>
        <p:spPr>
          <a:xfrm>
            <a:off x="1141412" y="1934817"/>
            <a:ext cx="9905999" cy="4797287"/>
          </a:xfrm>
        </p:spPr>
        <p:style>
          <a:lnRef idx="2">
            <a:schemeClr val="accent3"/>
          </a:lnRef>
          <a:fillRef idx="1">
            <a:schemeClr val="lt1"/>
          </a:fillRef>
          <a:effectRef idx="0">
            <a:schemeClr val="accent3"/>
          </a:effectRef>
          <a:fontRef idx="minor">
            <a:schemeClr val="dk1"/>
          </a:fontRef>
        </p:style>
        <p:txBody>
          <a:bodyPr/>
          <a:lstStyle/>
          <a:p>
            <a:pPr marL="0" indent="0">
              <a:buNone/>
            </a:pPr>
            <a:r>
              <a:rPr lang="az-Latn-AZ" dirty="0"/>
              <a:t>Daha öncəki illərdə fərziyyə olunurdu ki, RX kimi iltihaba səbəb olan xəstəliklərdə atrial fibroz əmələ gəlir.</a:t>
            </a:r>
          </a:p>
          <a:p>
            <a:pPr marL="0" indent="0">
              <a:buNone/>
            </a:pPr>
            <a:r>
              <a:rPr lang="az-Latn-AZ" dirty="0"/>
              <a:t>Şişnekroz foktoru-alfa, crp,İl-6 kimi iltihabi markerlərin AF nin inkişafında rolu olduğu məlumdur. Bu iltihab markerləri ürəkdə iltihabi prosesə səbəb ola bilərki, bu da ürək biopsiyalarında miyokardda iltihabi infiltratlaın olması ilə dəfələrlə isbat olunmuşdur. Bu araşdırmalar RX arasında açıq aparılmamışdır və daha geniş araşdırmalara ehtiyac vardır.</a:t>
            </a:r>
            <a:endParaRPr lang="ru-TR" dirty="0"/>
          </a:p>
        </p:txBody>
      </p:sp>
    </p:spTree>
    <p:extLst>
      <p:ext uri="{BB962C8B-B14F-4D97-AF65-F5344CB8AC3E}">
        <p14:creationId xmlns:p14="http://schemas.microsoft.com/office/powerpoint/2010/main" val="158394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009650-AB44-1C45-B8E8-608E38D0E94F}"/>
              </a:ext>
            </a:extLst>
          </p:cNvPr>
          <p:cNvSpPr>
            <a:spLocks noGrp="1"/>
          </p:cNvSpPr>
          <p:nvPr>
            <p:ph type="title"/>
          </p:nvPr>
        </p:nvSpPr>
        <p:spPr>
          <a:xfrm>
            <a:off x="225286" y="106018"/>
            <a:ext cx="11661912" cy="848139"/>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az-Latn-AZ" dirty="0"/>
              <a:t>                       Autoimmun vaskulitlər və aF </a:t>
            </a:r>
            <a:br>
              <a:rPr lang="az-Latn-AZ" dirty="0"/>
            </a:br>
            <a:r>
              <a:rPr lang="az-Latn-AZ" dirty="0"/>
              <a:t>                            case- nəzarət araşdırması</a:t>
            </a:r>
            <a:endParaRPr lang="ru-TR" dirty="0"/>
          </a:p>
        </p:txBody>
      </p:sp>
      <p:pic>
        <p:nvPicPr>
          <p:cNvPr id="5" name="Объект 4">
            <a:extLst>
              <a:ext uri="{FF2B5EF4-FFF2-40B4-BE49-F238E27FC236}">
                <a16:creationId xmlns:a16="http://schemas.microsoft.com/office/drawing/2014/main" id="{4491106B-7ABA-8741-9DF9-B1350CABEC0E}"/>
              </a:ext>
            </a:extLst>
          </p:cNvPr>
          <p:cNvPicPr>
            <a:picLocks noGrp="1" noChangeAspect="1"/>
          </p:cNvPicPr>
          <p:nvPr>
            <p:ph idx="1"/>
          </p:nvPr>
        </p:nvPicPr>
        <p:blipFill>
          <a:blip r:embed="rId2"/>
          <a:stretch>
            <a:fillRect/>
          </a:stretch>
        </p:blipFill>
        <p:spPr>
          <a:xfrm>
            <a:off x="225286" y="1066800"/>
            <a:ext cx="11661913" cy="5685182"/>
          </a:xfrm>
        </p:spPr>
      </p:pic>
    </p:spTree>
    <p:extLst>
      <p:ext uri="{BB962C8B-B14F-4D97-AF65-F5344CB8AC3E}">
        <p14:creationId xmlns:p14="http://schemas.microsoft.com/office/powerpoint/2010/main" val="108468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2683F4-EA71-4142-A884-653FCF3E9EEA}"/>
              </a:ext>
            </a:extLst>
          </p:cNvPr>
          <p:cNvSpPr>
            <a:spLocks noGrp="1"/>
          </p:cNvSpPr>
          <p:nvPr>
            <p:ph type="title"/>
          </p:nvPr>
        </p:nvSpPr>
        <p:spPr>
          <a:xfrm>
            <a:off x="1141413" y="618518"/>
            <a:ext cx="9905998" cy="1395812"/>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Tədqiqat</a:t>
            </a:r>
            <a:endParaRPr lang="ru-TR" dirty="0"/>
          </a:p>
        </p:txBody>
      </p:sp>
      <p:sp>
        <p:nvSpPr>
          <p:cNvPr id="3" name="Объект 2">
            <a:extLst>
              <a:ext uri="{FF2B5EF4-FFF2-40B4-BE49-F238E27FC236}">
                <a16:creationId xmlns:a16="http://schemas.microsoft.com/office/drawing/2014/main" id="{8FDEE5AD-D214-3C48-B7AB-D6EE8EECE595}"/>
              </a:ext>
            </a:extLst>
          </p:cNvPr>
          <p:cNvSpPr>
            <a:spLocks noGrp="1"/>
          </p:cNvSpPr>
          <p:nvPr>
            <p:ph idx="1"/>
          </p:nvPr>
        </p:nvSpPr>
        <p:spPr>
          <a:xfrm>
            <a:off x="1141412" y="2146852"/>
            <a:ext cx="9905999" cy="4412974"/>
          </a:xfrm>
        </p:spPr>
        <p:txBody>
          <a:bodyPr>
            <a:normAutofit/>
          </a:bodyPr>
          <a:lstStyle/>
          <a:p>
            <a:pPr marL="0" indent="0">
              <a:buNone/>
            </a:pPr>
            <a:endParaRPr lang="az-Latn-AZ" dirty="0"/>
          </a:p>
          <a:p>
            <a:pPr marL="0" indent="0">
              <a:buNone/>
            </a:pPr>
            <a:r>
              <a:rPr lang="az-Latn-AZ" dirty="0"/>
              <a:t>01.01.1980  və  31.12.2010 tarixlərini əhatə edir.</a:t>
            </a:r>
          </a:p>
          <a:p>
            <a:pPr marL="0" indent="0">
              <a:buNone/>
            </a:pPr>
            <a:r>
              <a:rPr lang="az-Latn-AZ" dirty="0"/>
              <a:t>Ümumilikdə 30 illik periodda 16.918 AF diaqnozu qoyulan xəstələrdən 320 nəfərdə (1.9%) Autoimmun Vaskulit aşkar olundu. Digər AF olmayan kontrol qrupunda isə bu nisbət 1.5% olmuşdur. Sağ qalma ehtimalı isə 5 illik müddətdə </a:t>
            </a:r>
          </a:p>
          <a:p>
            <a:pPr marL="0" indent="0">
              <a:buNone/>
            </a:pPr>
            <a:r>
              <a:rPr lang="az-Latn-AZ" dirty="0"/>
              <a:t>AF olan Vaskulitlerlə </a:t>
            </a:r>
            <a:r>
              <a:rPr lang="az-Latn-AZ" dirty="0">
                <a:solidFill>
                  <a:srgbClr val="FF0000"/>
                </a:solidFill>
              </a:rPr>
              <a:t>(77.2%) </a:t>
            </a:r>
            <a:r>
              <a:rPr lang="az-Latn-AZ" dirty="0"/>
              <a:t>AF olmayanlar Vaskulitlər arasındakı nisbət </a:t>
            </a:r>
            <a:r>
              <a:rPr lang="az-Latn-AZ" dirty="0">
                <a:solidFill>
                  <a:srgbClr val="FF0000"/>
                </a:solidFill>
              </a:rPr>
              <a:t>(44.7%) </a:t>
            </a:r>
          </a:p>
          <a:p>
            <a:pPr marL="0" indent="0">
              <a:buNone/>
            </a:pPr>
            <a:endParaRPr lang="az-Latn-AZ" dirty="0">
              <a:solidFill>
                <a:srgbClr val="FF0000"/>
              </a:solidFill>
            </a:endParaRPr>
          </a:p>
        </p:txBody>
      </p:sp>
    </p:spTree>
    <p:extLst>
      <p:ext uri="{BB962C8B-B14F-4D97-AF65-F5344CB8AC3E}">
        <p14:creationId xmlns:p14="http://schemas.microsoft.com/office/powerpoint/2010/main" val="191148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18A3D5-931E-374D-BAFF-40064719EA83}"/>
              </a:ext>
            </a:extLst>
          </p:cNvPr>
          <p:cNvSpPr>
            <a:spLocks noGrp="1"/>
          </p:cNvSpPr>
          <p:nvPr>
            <p:ph type="title"/>
          </p:nvPr>
        </p:nvSpPr>
        <p:spPr>
          <a:xfrm>
            <a:off x="1141413" y="477078"/>
            <a:ext cx="9905998" cy="1338470"/>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Çalışmaya alındı</a:t>
            </a:r>
            <a:endParaRPr lang="ru-TR" dirty="0"/>
          </a:p>
        </p:txBody>
      </p:sp>
      <p:sp>
        <p:nvSpPr>
          <p:cNvPr id="3" name="Объект 2">
            <a:extLst>
              <a:ext uri="{FF2B5EF4-FFF2-40B4-BE49-F238E27FC236}">
                <a16:creationId xmlns:a16="http://schemas.microsoft.com/office/drawing/2014/main" id="{88C74604-11B8-1D4F-AD10-8E70C0EEB303}"/>
              </a:ext>
            </a:extLst>
          </p:cNvPr>
          <p:cNvSpPr>
            <a:spLocks noGrp="1"/>
          </p:cNvSpPr>
          <p:nvPr>
            <p:ph idx="1"/>
          </p:nvPr>
        </p:nvSpPr>
        <p:spPr>
          <a:xfrm>
            <a:off x="1141412" y="2249486"/>
            <a:ext cx="9905999" cy="4469365"/>
          </a:xfrm>
        </p:spPr>
        <p:txBody>
          <a:bodyPr>
            <a:normAutofit fontScale="92500" lnSpcReduction="10000"/>
          </a:bodyPr>
          <a:lstStyle/>
          <a:p>
            <a:r>
              <a:rPr lang="az-Latn-AZ" dirty="0">
                <a:solidFill>
                  <a:srgbClr val="FF0000"/>
                </a:solidFill>
              </a:rPr>
              <a:t>AF baxımdan- </a:t>
            </a:r>
            <a:r>
              <a:rPr lang="az-Latn-AZ" dirty="0"/>
              <a:t>Ekq, Holter monitoru ilə  və ürəyə implantasya olunan elektron cihazların təsdiqlədiyi AF.</a:t>
            </a:r>
          </a:p>
          <a:p>
            <a:r>
              <a:rPr lang="az-Latn-AZ" dirty="0">
                <a:solidFill>
                  <a:srgbClr val="FF0000"/>
                </a:solidFill>
              </a:rPr>
              <a:t>Vaskulit baxımdan </a:t>
            </a:r>
            <a:r>
              <a:rPr lang="az-Latn-AZ" dirty="0"/>
              <a:t>bütün diaqnostik məlumatları olan, qan təhlilləri, histoloji və radiolojik baxımdan təsdiqlənən Vaskulitlər.</a:t>
            </a:r>
          </a:p>
          <a:p>
            <a:r>
              <a:rPr lang="az-Latn-AZ" dirty="0"/>
              <a:t>Vaskulitlər isə 3 qrupa ayrıldı </a:t>
            </a:r>
          </a:p>
          <a:p>
            <a:r>
              <a:rPr lang="az-Latn-AZ" dirty="0"/>
              <a:t>Böyük DV- Temporal Arteriit, Takayasu</a:t>
            </a:r>
          </a:p>
          <a:p>
            <a:r>
              <a:rPr lang="az-Latn-AZ" dirty="0"/>
              <a:t>Orta DV- Antineytrofil sitoplazmik anticisimlərlə əlaqəli vaskulitlər, Wegener, Churg-Strauss, Microskopik poliangitis (PAN)</a:t>
            </a:r>
          </a:p>
          <a:p>
            <a:r>
              <a:rPr lang="az-Latn-AZ" dirty="0"/>
              <a:t>Kiçik DV- Henoch-Schonlein purpurası, Cryoglobulinemic vaskulit, Dərinin leykositoklastik angiiti</a:t>
            </a:r>
            <a:endParaRPr lang="ru-TR" dirty="0"/>
          </a:p>
        </p:txBody>
      </p:sp>
    </p:spTree>
    <p:extLst>
      <p:ext uri="{BB962C8B-B14F-4D97-AF65-F5344CB8AC3E}">
        <p14:creationId xmlns:p14="http://schemas.microsoft.com/office/powerpoint/2010/main" val="3956886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70437-745D-F143-802E-CE6D2F0336EC}"/>
              </a:ext>
            </a:extLst>
          </p:cNvPr>
          <p:cNvSpPr>
            <a:spLocks noGrp="1"/>
          </p:cNvSpPr>
          <p:nvPr>
            <p:ph type="title"/>
          </p:nvPr>
        </p:nvSpPr>
        <p:spPr/>
        <p:txBody>
          <a:bodyPr/>
          <a:lstStyle/>
          <a:p>
            <a:endParaRPr lang="ru-TR" dirty="0"/>
          </a:p>
        </p:txBody>
      </p:sp>
      <p:pic>
        <p:nvPicPr>
          <p:cNvPr id="5" name="Объект 4">
            <a:extLst>
              <a:ext uri="{FF2B5EF4-FFF2-40B4-BE49-F238E27FC236}">
                <a16:creationId xmlns:a16="http://schemas.microsoft.com/office/drawing/2014/main" id="{55862A8D-6EE2-3544-8189-11757762C9E9}"/>
              </a:ext>
            </a:extLst>
          </p:cNvPr>
          <p:cNvPicPr>
            <a:picLocks noGrp="1" noChangeAspect="1"/>
          </p:cNvPicPr>
          <p:nvPr>
            <p:ph idx="1"/>
          </p:nvPr>
        </p:nvPicPr>
        <p:blipFill>
          <a:blip r:embed="rId2"/>
          <a:stretch>
            <a:fillRect/>
          </a:stretch>
        </p:blipFill>
        <p:spPr>
          <a:xfrm>
            <a:off x="125895" y="92765"/>
            <a:ext cx="11940209" cy="6589643"/>
          </a:xfrm>
          <a:effectLst>
            <a:glow rad="63500">
              <a:schemeClr val="accent3">
                <a:satMod val="175000"/>
                <a:alpha val="40000"/>
              </a:schemeClr>
            </a:glow>
          </a:effectLst>
        </p:spPr>
      </p:pic>
      <mc:AlternateContent xmlns:mc="http://schemas.openxmlformats.org/markup-compatibility/2006" xmlns:p14="http://schemas.microsoft.com/office/powerpoint/2010/main">
        <mc:Choice Requires="p14">
          <p:contentPart p14:bwMode="auto" r:id="rId3">
            <p14:nvContentPartPr>
              <p14:cNvPr id="9" name="Рукописный ввод 8">
                <a:extLst>
                  <a:ext uri="{FF2B5EF4-FFF2-40B4-BE49-F238E27FC236}">
                    <a16:creationId xmlns:a16="http://schemas.microsoft.com/office/drawing/2014/main" id="{4296D4B3-F61E-424A-8BF5-7002C602B5EE}"/>
                  </a:ext>
                </a:extLst>
              </p14:cNvPr>
              <p14:cNvContentPartPr/>
              <p14:nvPr/>
            </p14:nvContentPartPr>
            <p14:xfrm>
              <a:off x="10855534" y="979028"/>
              <a:ext cx="225360" cy="174240"/>
            </p14:xfrm>
          </p:contentPart>
        </mc:Choice>
        <mc:Fallback xmlns="">
          <p:pic>
            <p:nvPicPr>
              <p:cNvPr id="9" name="Рукописный ввод 8">
                <a:extLst>
                  <a:ext uri="{FF2B5EF4-FFF2-40B4-BE49-F238E27FC236}">
                    <a16:creationId xmlns:a16="http://schemas.microsoft.com/office/drawing/2014/main" id="{4296D4B3-F61E-424A-8BF5-7002C602B5EE}"/>
                  </a:ext>
                </a:extLst>
              </p:cNvPr>
              <p:cNvPicPr/>
              <p:nvPr/>
            </p:nvPicPr>
            <p:blipFill>
              <a:blip r:embed="rId4"/>
              <a:stretch>
                <a:fillRect/>
              </a:stretch>
            </p:blipFill>
            <p:spPr>
              <a:xfrm>
                <a:off x="10846534" y="970388"/>
                <a:ext cx="2430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Рукописный ввод 9">
                <a:extLst>
                  <a:ext uri="{FF2B5EF4-FFF2-40B4-BE49-F238E27FC236}">
                    <a16:creationId xmlns:a16="http://schemas.microsoft.com/office/drawing/2014/main" id="{FD6798DF-2667-D145-AFB7-323D8B6A81D2}"/>
                  </a:ext>
                </a:extLst>
              </p14:cNvPr>
              <p14:cNvContentPartPr/>
              <p14:nvPr/>
            </p14:nvContentPartPr>
            <p14:xfrm>
              <a:off x="11076934" y="5919668"/>
              <a:ext cx="279000" cy="147600"/>
            </p14:xfrm>
          </p:contentPart>
        </mc:Choice>
        <mc:Fallback xmlns="">
          <p:pic>
            <p:nvPicPr>
              <p:cNvPr id="10" name="Рукописный ввод 9">
                <a:extLst>
                  <a:ext uri="{FF2B5EF4-FFF2-40B4-BE49-F238E27FC236}">
                    <a16:creationId xmlns:a16="http://schemas.microsoft.com/office/drawing/2014/main" id="{FD6798DF-2667-D145-AFB7-323D8B6A81D2}"/>
                  </a:ext>
                </a:extLst>
              </p:cNvPr>
              <p:cNvPicPr/>
              <p:nvPr/>
            </p:nvPicPr>
            <p:blipFill>
              <a:blip r:embed="rId6"/>
              <a:stretch>
                <a:fillRect/>
              </a:stretch>
            </p:blipFill>
            <p:spPr>
              <a:xfrm>
                <a:off x="11067934" y="5911028"/>
                <a:ext cx="2966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Рукописный ввод 10">
                <a:extLst>
                  <a:ext uri="{FF2B5EF4-FFF2-40B4-BE49-F238E27FC236}">
                    <a16:creationId xmlns:a16="http://schemas.microsoft.com/office/drawing/2014/main" id="{F6B5FD88-4DEB-3A49-BA30-2AEBD211233F}"/>
                  </a:ext>
                </a:extLst>
              </p14:cNvPr>
              <p14:cNvContentPartPr/>
              <p14:nvPr/>
            </p14:nvContentPartPr>
            <p14:xfrm>
              <a:off x="11027974" y="6540668"/>
              <a:ext cx="324360" cy="174600"/>
            </p14:xfrm>
          </p:contentPart>
        </mc:Choice>
        <mc:Fallback xmlns="">
          <p:pic>
            <p:nvPicPr>
              <p:cNvPr id="11" name="Рукописный ввод 10">
                <a:extLst>
                  <a:ext uri="{FF2B5EF4-FFF2-40B4-BE49-F238E27FC236}">
                    <a16:creationId xmlns:a16="http://schemas.microsoft.com/office/drawing/2014/main" id="{F6B5FD88-4DEB-3A49-BA30-2AEBD211233F}"/>
                  </a:ext>
                </a:extLst>
              </p:cNvPr>
              <p:cNvPicPr/>
              <p:nvPr/>
            </p:nvPicPr>
            <p:blipFill>
              <a:blip r:embed="rId8"/>
              <a:stretch>
                <a:fillRect/>
              </a:stretch>
            </p:blipFill>
            <p:spPr>
              <a:xfrm>
                <a:off x="11019334" y="6531668"/>
                <a:ext cx="342000" cy="192240"/>
              </a:xfrm>
              <a:prstGeom prst="rect">
                <a:avLst/>
              </a:prstGeom>
            </p:spPr>
          </p:pic>
        </mc:Fallback>
      </mc:AlternateContent>
    </p:spTree>
    <p:extLst>
      <p:ext uri="{BB962C8B-B14F-4D97-AF65-F5344CB8AC3E}">
        <p14:creationId xmlns:p14="http://schemas.microsoft.com/office/powerpoint/2010/main" val="3798167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3CDF3B-C636-CD4B-A5A0-B4EB597D351D}"/>
              </a:ext>
            </a:extLst>
          </p:cNvPr>
          <p:cNvSpPr>
            <a:spLocks noGrp="1"/>
          </p:cNvSpPr>
          <p:nvPr>
            <p:ph type="title"/>
          </p:nvPr>
        </p:nvSpPr>
        <p:spPr>
          <a:xfrm>
            <a:off x="1141414" y="410123"/>
            <a:ext cx="9905998" cy="1024752"/>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Yaşam qrafiki</a:t>
            </a:r>
            <a:endParaRPr lang="ru-TR" dirty="0"/>
          </a:p>
        </p:txBody>
      </p:sp>
      <p:pic>
        <p:nvPicPr>
          <p:cNvPr id="13" name="Объект 12">
            <a:extLst>
              <a:ext uri="{FF2B5EF4-FFF2-40B4-BE49-F238E27FC236}">
                <a16:creationId xmlns:a16="http://schemas.microsoft.com/office/drawing/2014/main" id="{86EF8B7D-62B1-D94C-B56E-AF1C6B28BBBA}"/>
              </a:ext>
            </a:extLst>
          </p:cNvPr>
          <p:cNvPicPr>
            <a:picLocks noGrp="1" noChangeAspect="1"/>
          </p:cNvPicPr>
          <p:nvPr>
            <p:ph idx="1"/>
          </p:nvPr>
        </p:nvPicPr>
        <p:blipFill>
          <a:blip r:embed="rId2"/>
          <a:stretch>
            <a:fillRect/>
          </a:stretch>
        </p:blipFill>
        <p:spPr>
          <a:xfrm>
            <a:off x="1141414" y="1643271"/>
            <a:ext cx="9901316" cy="5213649"/>
          </a:xfrm>
        </p:spPr>
      </p:pic>
      <mc:AlternateContent xmlns:mc="http://schemas.openxmlformats.org/markup-compatibility/2006" xmlns:p14="http://schemas.microsoft.com/office/powerpoint/2010/main">
        <mc:Choice Requires="p14">
          <p:contentPart p14:bwMode="auto" r:id="rId3">
            <p14:nvContentPartPr>
              <p14:cNvPr id="4" name="Рукописный ввод 3">
                <a:extLst>
                  <a:ext uri="{FF2B5EF4-FFF2-40B4-BE49-F238E27FC236}">
                    <a16:creationId xmlns:a16="http://schemas.microsoft.com/office/drawing/2014/main" id="{B2F4D5DC-CDA8-3042-9856-D002670A9663}"/>
                  </a:ext>
                </a:extLst>
              </p14:cNvPr>
              <p14:cNvContentPartPr/>
              <p14:nvPr/>
            </p14:nvContentPartPr>
            <p14:xfrm>
              <a:off x="12896734" y="527948"/>
              <a:ext cx="360" cy="360"/>
            </p14:xfrm>
          </p:contentPart>
        </mc:Choice>
        <mc:Fallback xmlns="">
          <p:pic>
            <p:nvPicPr>
              <p:cNvPr id="4" name="Рукописный ввод 3">
                <a:extLst>
                  <a:ext uri="{FF2B5EF4-FFF2-40B4-BE49-F238E27FC236}">
                    <a16:creationId xmlns:a16="http://schemas.microsoft.com/office/drawing/2014/main" id="{B2F4D5DC-CDA8-3042-9856-D002670A9663}"/>
                  </a:ext>
                </a:extLst>
              </p:cNvPr>
              <p:cNvPicPr/>
              <p:nvPr/>
            </p:nvPicPr>
            <p:blipFill>
              <a:blip r:embed="rId4"/>
              <a:stretch>
                <a:fillRect/>
              </a:stretch>
            </p:blipFill>
            <p:spPr>
              <a:xfrm>
                <a:off x="12888094" y="5189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Рукописный ввод 4">
                <a:extLst>
                  <a:ext uri="{FF2B5EF4-FFF2-40B4-BE49-F238E27FC236}">
                    <a16:creationId xmlns:a16="http://schemas.microsoft.com/office/drawing/2014/main" id="{67D47ADD-8F9C-E04E-83CC-A899DDB02AC6}"/>
                  </a:ext>
                </a:extLst>
              </p14:cNvPr>
              <p14:cNvContentPartPr/>
              <p14:nvPr/>
            </p14:nvContentPartPr>
            <p14:xfrm>
              <a:off x="3610931" y="1504220"/>
              <a:ext cx="360" cy="360"/>
            </p14:xfrm>
          </p:contentPart>
        </mc:Choice>
        <mc:Fallback xmlns="">
          <p:pic>
            <p:nvPicPr>
              <p:cNvPr id="5" name="Рукописный ввод 4">
                <a:extLst>
                  <a:ext uri="{FF2B5EF4-FFF2-40B4-BE49-F238E27FC236}">
                    <a16:creationId xmlns:a16="http://schemas.microsoft.com/office/drawing/2014/main" id="{67D47ADD-8F9C-E04E-83CC-A899DDB02AC6}"/>
                  </a:ext>
                </a:extLst>
              </p:cNvPr>
              <p:cNvPicPr/>
              <p:nvPr/>
            </p:nvPicPr>
            <p:blipFill>
              <a:blip r:embed="rId4"/>
              <a:stretch>
                <a:fillRect/>
              </a:stretch>
            </p:blipFill>
            <p:spPr>
              <a:xfrm>
                <a:off x="3601931" y="1495220"/>
                <a:ext cx="18000" cy="18000"/>
              </a:xfrm>
              <a:prstGeom prst="rect">
                <a:avLst/>
              </a:prstGeom>
            </p:spPr>
          </p:pic>
        </mc:Fallback>
      </mc:AlternateContent>
    </p:spTree>
    <p:extLst>
      <p:ext uri="{BB962C8B-B14F-4D97-AF65-F5344CB8AC3E}">
        <p14:creationId xmlns:p14="http://schemas.microsoft.com/office/powerpoint/2010/main" val="2933994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146231-56BD-474D-BF56-385448E64995}"/>
              </a:ext>
            </a:extLst>
          </p:cNvPr>
          <p:cNvSpPr>
            <a:spLocks noGrp="1"/>
          </p:cNvSpPr>
          <p:nvPr>
            <p:ph type="title"/>
          </p:nvPr>
        </p:nvSpPr>
        <p:spPr>
          <a:xfrm>
            <a:off x="1141413" y="618518"/>
            <a:ext cx="9905998" cy="733204"/>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Nəticə</a:t>
            </a:r>
            <a:endParaRPr lang="ru-TR" dirty="0"/>
          </a:p>
        </p:txBody>
      </p:sp>
      <p:sp>
        <p:nvSpPr>
          <p:cNvPr id="3" name="Объект 2">
            <a:extLst>
              <a:ext uri="{FF2B5EF4-FFF2-40B4-BE49-F238E27FC236}">
                <a16:creationId xmlns:a16="http://schemas.microsoft.com/office/drawing/2014/main" id="{E82322FC-64EB-9E4B-B7D1-DF8D24238A6B}"/>
              </a:ext>
            </a:extLst>
          </p:cNvPr>
          <p:cNvSpPr>
            <a:spLocks noGrp="1"/>
          </p:cNvSpPr>
          <p:nvPr>
            <p:ph idx="1"/>
          </p:nvPr>
        </p:nvSpPr>
        <p:spPr>
          <a:xfrm>
            <a:off x="1141412" y="1510748"/>
            <a:ext cx="9905999" cy="4887760"/>
          </a:xfrm>
        </p:spPr>
        <p:txBody>
          <a:bodyPr/>
          <a:lstStyle/>
          <a:p>
            <a:pPr marL="0" indent="0">
              <a:buNone/>
            </a:pPr>
            <a:r>
              <a:rPr lang="az-Latn-AZ" dirty="0"/>
              <a:t>AV-lər qan damarlarının divarında iltihabın olması, sonradan damarların zədələnməsi və orqan işemiyası ilə xarakterizə olunur. Tək AF olan xəstələrin atrial biopsiyalarında Frustaci və digərləri atrial miyokarditə uyğun olan bitişik miyositlərin birgə fokal nekrozu ilə limfomononüklear hüceyrələrin infiltrasiyasınıbildirdilər. Sinus ritmində olan xəstələrin qulaqcıqlarında bu infiltrata rastlanmadı. Son tədqiqatlar göstərir ki,atrial miyokardda elektrofizioloji və struktur dəyişdirə bilən yüksək CRP yeni başlayan AF inkişafını və gedişatını dəyişə bilər. Və bu çalışma göstərdi ki, Af olan xəstələrdə olmayanla müqayisədə ağ qan hüceyrələri və CRP daha yüksək sol atrial ölçü isə daha böyükdür.</a:t>
            </a:r>
          </a:p>
        </p:txBody>
      </p:sp>
    </p:spTree>
    <p:extLst>
      <p:ext uri="{BB962C8B-B14F-4D97-AF65-F5344CB8AC3E}">
        <p14:creationId xmlns:p14="http://schemas.microsoft.com/office/powerpoint/2010/main" val="3760524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7C7542-745B-4148-9A00-1C10C5E72911}"/>
              </a:ext>
            </a:extLst>
          </p:cNvPr>
          <p:cNvSpPr>
            <a:spLocks noGrp="1"/>
          </p:cNvSpPr>
          <p:nvPr>
            <p:ph type="title"/>
          </p:nvPr>
        </p:nvSpPr>
        <p:spPr>
          <a:xfrm>
            <a:off x="1141413" y="618518"/>
            <a:ext cx="9905998" cy="1091012"/>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mexanizm</a:t>
            </a:r>
            <a:endParaRPr lang="ru-TR" dirty="0"/>
          </a:p>
        </p:txBody>
      </p:sp>
      <p:sp>
        <p:nvSpPr>
          <p:cNvPr id="3" name="Объект 2">
            <a:extLst>
              <a:ext uri="{FF2B5EF4-FFF2-40B4-BE49-F238E27FC236}">
                <a16:creationId xmlns:a16="http://schemas.microsoft.com/office/drawing/2014/main" id="{A394E771-549E-FD4D-BEB4-26BF4E141BCC}"/>
              </a:ext>
            </a:extLst>
          </p:cNvPr>
          <p:cNvSpPr>
            <a:spLocks noGrp="1"/>
          </p:cNvSpPr>
          <p:nvPr>
            <p:ph idx="1"/>
          </p:nvPr>
        </p:nvSpPr>
        <p:spPr>
          <a:xfrm>
            <a:off x="1141412" y="1709530"/>
            <a:ext cx="9905999" cy="4678018"/>
          </a:xfrm>
        </p:spPr>
        <p:txBody>
          <a:bodyPr>
            <a:normAutofit lnSpcReduction="10000"/>
          </a:bodyPr>
          <a:lstStyle/>
          <a:p>
            <a:pPr marL="0" indent="0">
              <a:buNone/>
            </a:pPr>
            <a:r>
              <a:rPr lang="az-Latn-AZ" dirty="0"/>
              <a:t>Bu çalışma kiçik damar vaskulitləri ilə AF əlaqəsinin daha çox olduğunu göstərdi. Atrial sərtliyin adətən qan axınına daha çox müqavimət göstərən kiçik damar vaskulitləri ilə bir başa əlaqəli olduğu görüldü.</a:t>
            </a:r>
          </a:p>
          <a:p>
            <a:pPr marL="0" indent="0">
              <a:buNone/>
            </a:pPr>
            <a:r>
              <a:rPr lang="az-Latn-AZ" dirty="0"/>
              <a:t>Belə ki, ventrikulyar yükləmə ilə əlaqəli artımlara ventrikulyar adaptiv reaksiyalar mədəciyin diastolik funksiyasının pozulmasına səbəb olur. Bu  hemodinamik dəyişikliklər  sistolun müddətini artıra və öz növbəsində relaksiyanın başlamasını gecikdirə və dolma təyziqini artıra bilər. Bu hemodinamik dəyişikliklər qulaqcıq və ağciyər venalarında təzyiqi artıra və diastolik dartılmanın pozulması səbəbi ilə atrial boşalmanın gecikməsi, nəhayyət AF inkişafını təşvik edən atrial elektrik xüsusiyyətlərinə bir başa təsir edə bilər.</a:t>
            </a:r>
            <a:endParaRPr lang="ru-TR" dirty="0"/>
          </a:p>
        </p:txBody>
      </p:sp>
    </p:spTree>
    <p:extLst>
      <p:ext uri="{BB962C8B-B14F-4D97-AF65-F5344CB8AC3E}">
        <p14:creationId xmlns:p14="http://schemas.microsoft.com/office/powerpoint/2010/main" val="401792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BECBE4-27B8-B146-9796-2B6FC132D89A}"/>
              </a:ext>
            </a:extLst>
          </p:cNvPr>
          <p:cNvSpPr>
            <a:spLocks noGrp="1"/>
          </p:cNvSpPr>
          <p:nvPr>
            <p:ph type="title"/>
          </p:nvPr>
        </p:nvSpPr>
        <p:spPr>
          <a:xfrm>
            <a:off x="304800" y="141440"/>
            <a:ext cx="11767930" cy="1478570"/>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Revmatoid Artritli xəstələrdə AF ablasyasının təhlükəsizliyi və effektliliyi</a:t>
            </a:r>
            <a:endParaRPr lang="ru-TR" dirty="0"/>
          </a:p>
        </p:txBody>
      </p:sp>
      <p:pic>
        <p:nvPicPr>
          <p:cNvPr id="5" name="Объект 4">
            <a:extLst>
              <a:ext uri="{FF2B5EF4-FFF2-40B4-BE49-F238E27FC236}">
                <a16:creationId xmlns:a16="http://schemas.microsoft.com/office/drawing/2014/main" id="{5B7B1FC4-7B93-D349-A578-984D2463E29F}"/>
              </a:ext>
            </a:extLst>
          </p:cNvPr>
          <p:cNvPicPr>
            <a:picLocks noGrp="1" noChangeAspect="1"/>
          </p:cNvPicPr>
          <p:nvPr>
            <p:ph idx="1"/>
          </p:nvPr>
        </p:nvPicPr>
        <p:blipFill>
          <a:blip r:embed="rId2"/>
          <a:stretch>
            <a:fillRect/>
          </a:stretch>
        </p:blipFill>
        <p:spPr>
          <a:xfrm>
            <a:off x="304799" y="1620010"/>
            <a:ext cx="11767931" cy="5096550"/>
          </a:xfrm>
        </p:spPr>
      </p:pic>
    </p:spTree>
    <p:extLst>
      <p:ext uri="{BB962C8B-B14F-4D97-AF65-F5344CB8AC3E}">
        <p14:creationId xmlns:p14="http://schemas.microsoft.com/office/powerpoint/2010/main" val="298796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61BBAE-F136-73B1-34A5-9C682C15C7F1}"/>
              </a:ext>
            </a:extLst>
          </p:cNvPr>
          <p:cNvSpPr>
            <a:spLocks noGrp="1"/>
          </p:cNvSpPr>
          <p:nvPr>
            <p:ph type="title"/>
          </p:nvPr>
        </p:nvSpPr>
        <p:spPr>
          <a:xfrm>
            <a:off x="212035" y="112643"/>
            <a:ext cx="11874486" cy="1384854"/>
          </a:xfrm>
          <a:solidFill>
            <a:srgbClr val="FF0000"/>
          </a:solidFill>
          <a:ln>
            <a:noFill/>
          </a:ln>
        </p:spPr>
        <p:style>
          <a:lnRef idx="0">
            <a:scrgbClr r="0" g="0" b="0"/>
          </a:lnRef>
          <a:fillRef idx="0">
            <a:scrgbClr r="0" g="0" b="0"/>
          </a:fillRef>
          <a:effectRef idx="0">
            <a:scrgbClr r="0" g="0" b="0"/>
          </a:effectRef>
          <a:fontRef idx="minor">
            <a:schemeClr val="lt1"/>
          </a:fontRef>
        </p:style>
        <p:txBody>
          <a:bodyPr/>
          <a:lstStyle/>
          <a:p>
            <a:r>
              <a:rPr lang="az-Latn-AZ" dirty="0"/>
              <a:t>        </a:t>
            </a:r>
            <a:endParaRPr lang="az-AZ" dirty="0"/>
          </a:p>
        </p:txBody>
      </p:sp>
      <p:pic>
        <p:nvPicPr>
          <p:cNvPr id="5" name="Объект 4">
            <a:extLst>
              <a:ext uri="{FF2B5EF4-FFF2-40B4-BE49-F238E27FC236}">
                <a16:creationId xmlns:a16="http://schemas.microsoft.com/office/drawing/2014/main" id="{941CA029-5753-594E-B70C-F17D077C3138}"/>
              </a:ext>
            </a:extLst>
          </p:cNvPr>
          <p:cNvPicPr>
            <a:picLocks noGrp="1" noChangeAspect="1"/>
          </p:cNvPicPr>
          <p:nvPr>
            <p:ph idx="1"/>
          </p:nvPr>
        </p:nvPicPr>
        <p:blipFill>
          <a:blip r:embed="rId2"/>
          <a:stretch>
            <a:fillRect/>
          </a:stretch>
        </p:blipFill>
        <p:spPr>
          <a:xfrm>
            <a:off x="7781289" y="1656520"/>
            <a:ext cx="4305232" cy="5019964"/>
          </a:xfrm>
        </p:spPr>
      </p:pic>
      <p:sp>
        <p:nvSpPr>
          <p:cNvPr id="6" name="TextBox 5">
            <a:extLst>
              <a:ext uri="{FF2B5EF4-FFF2-40B4-BE49-F238E27FC236}">
                <a16:creationId xmlns:a16="http://schemas.microsoft.com/office/drawing/2014/main" id="{9B46B5BC-0F12-9341-B81B-A5FDC140DE8D}"/>
              </a:ext>
            </a:extLst>
          </p:cNvPr>
          <p:cNvSpPr txBox="1"/>
          <p:nvPr/>
        </p:nvSpPr>
        <p:spPr>
          <a:xfrm>
            <a:off x="105479" y="1656521"/>
            <a:ext cx="7675810" cy="501996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07000"/>
              </a:lnSpc>
              <a:spcAft>
                <a:spcPts val="800"/>
              </a:spcAft>
            </a:pPr>
            <a:r>
              <a:rPr lang="az-Latn-AZ" sz="1800" dirty="0">
                <a:effectLst/>
                <a:latin typeface="Calibri" panose="020F0502020204030204" pitchFamily="34" charset="0"/>
                <a:ea typeface="Calibri" panose="020F0502020204030204" pitchFamily="34" charset="0"/>
                <a:cs typeface="Times New Roman" panose="02020603050405020304" pitchFamily="18" charset="0"/>
              </a:rPr>
              <a:t>Bu çalışmada Af ilə iltihabi prosses arasındakı əlaqə qiymətləndirilmişdir.</a:t>
            </a:r>
            <a:endParaRPr lang="ru-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az-Latn-AZ" sz="1800" dirty="0">
                <a:effectLst/>
                <a:latin typeface="Calibri" panose="020F0502020204030204" pitchFamily="34" charset="0"/>
                <a:ea typeface="Calibri" panose="020F0502020204030204" pitchFamily="34" charset="0"/>
                <a:cs typeface="Times New Roman" panose="02020603050405020304" pitchFamily="18" charset="0"/>
              </a:rPr>
              <a:t>İltihabi proses AF-yə səbəb ola bilər, lakin AF- də  iltihabı prossesi provakasiya ede biler ve bu da qüsürlu dövranala nəticələnir. Iltihabi prosses  və oksidləşdirici stress  endotel disfunksiyasına və arterial zədələnməyə gətirib çıxarır. Ehtimal olunur ki, yaranan sitokinler  atriyal fibrozis , </a:t>
            </a:r>
            <a:r>
              <a:rPr lang="az-Latn-AZ" dirty="0">
                <a:latin typeface="Calibri" panose="020F0502020204030204" pitchFamily="34" charset="0"/>
                <a:ea typeface="Calibri" panose="020F0502020204030204" pitchFamily="34" charset="0"/>
                <a:cs typeface="Times New Roman" panose="02020603050405020304" pitchFamily="18" charset="0"/>
              </a:rPr>
              <a:t>mövcud</a:t>
            </a:r>
            <a:r>
              <a:rPr lang="az-Latn-AZ" sz="1800" dirty="0">
                <a:effectLst/>
                <a:latin typeface="Calibri" panose="020F0502020204030204" pitchFamily="34" charset="0"/>
                <a:ea typeface="Calibri" panose="020F0502020204030204" pitchFamily="34" charset="0"/>
                <a:cs typeface="Times New Roman" panose="02020603050405020304" pitchFamily="18" charset="0"/>
              </a:rPr>
              <a:t> modulyasiyaya və hüceyrədaxili kalsium kanallararının mübadile anomaliyaları, konneksin disregulyasiyası, apoptoz və mioliz kimi dəyişikliklərə gətirib çıxarır bu da keçiriciliyin yavaşlamasına və keçirici heterogenliyin artmasına səbəb olur. Bu anomaliyalar atriyal ektopik aktivliyi artırır və atrial keçiriciliyi yavaşladır, atrial impulsun yayılmasını pozur və reentry ilə nəticələnir. Maraqlıdır ki, otoimmün revmatik xəstəliyi olan 20 000-dən çox xəstəni əhatə edən son araşdırmada CRP in AF ilə əlaqəli olduğu müəyyən olunmuşdur. TNF, IL-2 </a:t>
            </a:r>
            <a:r>
              <a:rPr lang="az-Latn-AZ" sz="1800">
                <a:effectLst/>
                <a:latin typeface="Calibri" panose="020F0502020204030204" pitchFamily="34" charset="0"/>
                <a:ea typeface="Calibri" panose="020F0502020204030204" pitchFamily="34" charset="0"/>
                <a:cs typeface="Times New Roman" panose="02020603050405020304" pitchFamily="18" charset="0"/>
              </a:rPr>
              <a:t>və il-8 kalsium </a:t>
            </a:r>
            <a:r>
              <a:rPr lang="az-Latn-AZ" sz="1800" dirty="0">
                <a:effectLst/>
                <a:latin typeface="Calibri" panose="020F0502020204030204" pitchFamily="34" charset="0"/>
                <a:ea typeface="Calibri" panose="020F0502020204030204" pitchFamily="34" charset="0"/>
                <a:cs typeface="Times New Roman" panose="02020603050405020304" pitchFamily="18" charset="0"/>
              </a:rPr>
              <a:t>homeostazını tənzimləyir və ağciyər venalarında anormal aktivləşməyə , eləcə də atriyal aksion </a:t>
            </a:r>
            <a:r>
              <a:rPr lang="az-Latn-AZ" sz="1800">
                <a:effectLst/>
                <a:latin typeface="Calibri" panose="020F0502020204030204" pitchFamily="34" charset="0"/>
                <a:ea typeface="Calibri" panose="020F0502020204030204" pitchFamily="34" charset="0"/>
                <a:cs typeface="Times New Roman" panose="02020603050405020304" pitchFamily="18" charset="0"/>
              </a:rPr>
              <a:t>potensial müddətin </a:t>
            </a:r>
            <a:r>
              <a:rPr lang="az-Latn-AZ" sz="1800" dirty="0">
                <a:effectLst/>
                <a:latin typeface="Calibri" panose="020F0502020204030204" pitchFamily="34" charset="0"/>
                <a:ea typeface="Calibri" panose="020F0502020204030204" pitchFamily="34" charset="0"/>
                <a:cs typeface="Times New Roman" panose="02020603050405020304" pitchFamily="18" charset="0"/>
              </a:rPr>
              <a:t>qısaldır. İltihablı sitokinlər   fibroza, apoptoza və kardiyomiyosit ölümünə səbəb olan NF-kB-ni ı daha da aktivləşdirir.</a:t>
            </a:r>
            <a:endParaRPr lang="ru-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TR" dirty="0"/>
          </a:p>
        </p:txBody>
      </p:sp>
      <p:pic>
        <p:nvPicPr>
          <p:cNvPr id="8" name="Рисунок 7">
            <a:extLst>
              <a:ext uri="{FF2B5EF4-FFF2-40B4-BE49-F238E27FC236}">
                <a16:creationId xmlns:a16="http://schemas.microsoft.com/office/drawing/2014/main" id="{854796D7-AEB0-574B-9C45-88BA9251D761}"/>
              </a:ext>
            </a:extLst>
          </p:cNvPr>
          <p:cNvPicPr>
            <a:picLocks noChangeAspect="1"/>
          </p:cNvPicPr>
          <p:nvPr/>
        </p:nvPicPr>
        <p:blipFill>
          <a:blip r:embed="rId3"/>
          <a:stretch>
            <a:fillRect/>
          </a:stretch>
        </p:blipFill>
        <p:spPr>
          <a:xfrm>
            <a:off x="1563757" y="112643"/>
            <a:ext cx="8772939" cy="1409700"/>
          </a:xfrm>
          <a:prstGeom prst="rect">
            <a:avLst/>
          </a:prstGeom>
        </p:spPr>
      </p:pic>
    </p:spTree>
    <p:extLst>
      <p:ext uri="{BB962C8B-B14F-4D97-AF65-F5344CB8AC3E}">
        <p14:creationId xmlns:p14="http://schemas.microsoft.com/office/powerpoint/2010/main" val="388168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F98DC3-F2B1-EA40-A7E1-CA7095A319B6}"/>
              </a:ext>
            </a:extLst>
          </p:cNvPr>
          <p:cNvSpPr>
            <a:spLocks noGrp="1"/>
          </p:cNvSpPr>
          <p:nvPr>
            <p:ph type="title"/>
          </p:nvPr>
        </p:nvSpPr>
        <p:spPr>
          <a:xfrm>
            <a:off x="1141413" y="764292"/>
            <a:ext cx="9905998" cy="945239"/>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Çalışma </a:t>
            </a:r>
            <a:endParaRPr lang="ru-TR" dirty="0"/>
          </a:p>
        </p:txBody>
      </p:sp>
      <p:sp>
        <p:nvSpPr>
          <p:cNvPr id="3" name="Объект 2">
            <a:extLst>
              <a:ext uri="{FF2B5EF4-FFF2-40B4-BE49-F238E27FC236}">
                <a16:creationId xmlns:a16="http://schemas.microsoft.com/office/drawing/2014/main" id="{20821644-B21E-D843-91F9-C76D33EC4ED5}"/>
              </a:ext>
            </a:extLst>
          </p:cNvPr>
          <p:cNvSpPr>
            <a:spLocks noGrp="1"/>
          </p:cNvSpPr>
          <p:nvPr>
            <p:ph idx="1"/>
          </p:nvPr>
        </p:nvSpPr>
        <p:spPr>
          <a:xfrm>
            <a:off x="1141412" y="1974573"/>
            <a:ext cx="9905999" cy="3816627"/>
          </a:xfrm>
        </p:spPr>
        <p:txBody>
          <a:bodyPr/>
          <a:lstStyle/>
          <a:p>
            <a:r>
              <a:rPr lang="az-Latn-AZ" dirty="0"/>
              <a:t>2010- 2021- ci il də daxil olmaqla RA olan və RA olmayan xəstələr arasında əsas göstəricilər nəzərə alınaraq araşdırma aparılmışdır. </a:t>
            </a:r>
          </a:p>
          <a:p>
            <a:pPr marL="0" indent="0">
              <a:buNone/>
            </a:pPr>
            <a:r>
              <a:rPr lang="az-Latn-AZ" dirty="0"/>
              <a:t>Af residivi, AAD istifadəsi, təkrari kateter ablasiyası, prosedur effektivliyi və nəhayyət təhlükəsizliyi.</a:t>
            </a:r>
          </a:p>
          <a:p>
            <a:pPr marL="0" indent="0">
              <a:buNone/>
            </a:pPr>
            <a:r>
              <a:rPr lang="az-Latn-AZ" dirty="0"/>
              <a:t>Çalışmaya 45 nəfər RA olan və 45 nəfər RA olmayan xəstə alınmışdır.</a:t>
            </a:r>
          </a:p>
          <a:p>
            <a:pPr marL="0" indent="0">
              <a:buNone/>
            </a:pPr>
            <a:r>
              <a:rPr lang="az-Latn-AZ" dirty="0"/>
              <a:t>RA olan xəstələrin ablasiyadan öncə qan dəyərlərində CRP və EÇS yüksək idi.</a:t>
            </a:r>
            <a:endParaRPr lang="ru-TR" dirty="0"/>
          </a:p>
        </p:txBody>
      </p:sp>
    </p:spTree>
    <p:extLst>
      <p:ext uri="{BB962C8B-B14F-4D97-AF65-F5344CB8AC3E}">
        <p14:creationId xmlns:p14="http://schemas.microsoft.com/office/powerpoint/2010/main" val="203289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B99272-76E7-5240-8A2C-FB7AF0BDE67F}"/>
              </a:ext>
            </a:extLst>
          </p:cNvPr>
          <p:cNvSpPr>
            <a:spLocks noGrp="1"/>
          </p:cNvSpPr>
          <p:nvPr>
            <p:ph type="title"/>
          </p:nvPr>
        </p:nvSpPr>
        <p:spPr/>
        <p:txBody>
          <a:bodyPr/>
          <a:lstStyle/>
          <a:p>
            <a:endParaRPr lang="ru-TR" dirty="0"/>
          </a:p>
        </p:txBody>
      </p:sp>
      <p:pic>
        <p:nvPicPr>
          <p:cNvPr id="5" name="Объект 4">
            <a:extLst>
              <a:ext uri="{FF2B5EF4-FFF2-40B4-BE49-F238E27FC236}">
                <a16:creationId xmlns:a16="http://schemas.microsoft.com/office/drawing/2014/main" id="{F9E34F56-C355-7E46-93D8-B3F490393856}"/>
              </a:ext>
            </a:extLst>
          </p:cNvPr>
          <p:cNvPicPr>
            <a:picLocks noGrp="1" noChangeAspect="1"/>
          </p:cNvPicPr>
          <p:nvPr>
            <p:ph idx="1"/>
          </p:nvPr>
        </p:nvPicPr>
        <p:blipFill>
          <a:blip r:embed="rId2"/>
          <a:stretch>
            <a:fillRect/>
          </a:stretch>
        </p:blipFill>
        <p:spPr>
          <a:xfrm>
            <a:off x="530087" y="318052"/>
            <a:ext cx="10853530" cy="6400800"/>
          </a:xfrm>
        </p:spPr>
      </p:pic>
    </p:spTree>
    <p:extLst>
      <p:ext uri="{BB962C8B-B14F-4D97-AF65-F5344CB8AC3E}">
        <p14:creationId xmlns:p14="http://schemas.microsoft.com/office/powerpoint/2010/main" val="300703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3843CE-5500-7A49-A15D-BE9BC6BDF6C3}"/>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A1092935-0EFD-3F44-8382-1A0D3CF73461}"/>
              </a:ext>
            </a:extLst>
          </p:cNvPr>
          <p:cNvPicPr>
            <a:picLocks noGrp="1" noChangeAspect="1"/>
          </p:cNvPicPr>
          <p:nvPr>
            <p:ph idx="1"/>
          </p:nvPr>
        </p:nvPicPr>
        <p:blipFill>
          <a:blip r:embed="rId2"/>
          <a:stretch>
            <a:fillRect/>
          </a:stretch>
        </p:blipFill>
        <p:spPr>
          <a:xfrm>
            <a:off x="742122" y="119270"/>
            <a:ext cx="10402955" cy="6738730"/>
          </a:xfrm>
        </p:spPr>
      </p:pic>
    </p:spTree>
    <p:extLst>
      <p:ext uri="{BB962C8B-B14F-4D97-AF65-F5344CB8AC3E}">
        <p14:creationId xmlns:p14="http://schemas.microsoft.com/office/powerpoint/2010/main" val="2083787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A11053-7884-CC4F-96A4-747BC92B4B5C}"/>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0203B083-A95F-294F-B524-279A8F1E0E08}"/>
              </a:ext>
            </a:extLst>
          </p:cNvPr>
          <p:cNvPicPr>
            <a:picLocks noGrp="1" noChangeAspect="1"/>
          </p:cNvPicPr>
          <p:nvPr>
            <p:ph idx="1"/>
          </p:nvPr>
        </p:nvPicPr>
        <p:blipFill>
          <a:blip r:embed="rId2"/>
          <a:stretch>
            <a:fillRect/>
          </a:stretch>
        </p:blipFill>
        <p:spPr>
          <a:xfrm>
            <a:off x="450574" y="159026"/>
            <a:ext cx="11343861" cy="6586331"/>
          </a:xfrm>
        </p:spPr>
      </p:pic>
    </p:spTree>
    <p:extLst>
      <p:ext uri="{BB962C8B-B14F-4D97-AF65-F5344CB8AC3E}">
        <p14:creationId xmlns:p14="http://schemas.microsoft.com/office/powerpoint/2010/main" val="286610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806A9-AED7-0549-8E1A-A711DB8B9096}"/>
              </a:ext>
            </a:extLst>
          </p:cNvPr>
          <p:cNvSpPr>
            <a:spLocks noGrp="1"/>
          </p:cNvSpPr>
          <p:nvPr>
            <p:ph type="title"/>
          </p:nvPr>
        </p:nvSpPr>
        <p:spPr>
          <a:xfrm>
            <a:off x="583096" y="251791"/>
            <a:ext cx="11012556" cy="1046922"/>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Ankilozan Spondilit AF üçün risk faktoru</a:t>
            </a:r>
            <a:endParaRPr lang="ru-TR" dirty="0"/>
          </a:p>
        </p:txBody>
      </p:sp>
      <p:pic>
        <p:nvPicPr>
          <p:cNvPr id="5" name="Объект 4">
            <a:extLst>
              <a:ext uri="{FF2B5EF4-FFF2-40B4-BE49-F238E27FC236}">
                <a16:creationId xmlns:a16="http://schemas.microsoft.com/office/drawing/2014/main" id="{C7C6AE9D-D214-9A4F-BB14-8E771CE4B50A}"/>
              </a:ext>
            </a:extLst>
          </p:cNvPr>
          <p:cNvPicPr>
            <a:picLocks noGrp="1" noChangeAspect="1"/>
          </p:cNvPicPr>
          <p:nvPr>
            <p:ph idx="1"/>
          </p:nvPr>
        </p:nvPicPr>
        <p:blipFill>
          <a:blip r:embed="rId2"/>
          <a:stretch>
            <a:fillRect/>
          </a:stretch>
        </p:blipFill>
        <p:spPr>
          <a:xfrm>
            <a:off x="583096" y="1484243"/>
            <a:ext cx="11012556" cy="5373757"/>
          </a:xfrm>
        </p:spPr>
      </p:pic>
    </p:spTree>
    <p:extLst>
      <p:ext uri="{BB962C8B-B14F-4D97-AF65-F5344CB8AC3E}">
        <p14:creationId xmlns:p14="http://schemas.microsoft.com/office/powerpoint/2010/main" val="57913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6AEC74-F97B-B346-9041-B306E429C173}"/>
              </a:ext>
            </a:extLst>
          </p:cNvPr>
          <p:cNvSpPr>
            <a:spLocks noGrp="1"/>
          </p:cNvSpPr>
          <p:nvPr>
            <p:ph type="title"/>
          </p:nvPr>
        </p:nvSpPr>
        <p:spPr>
          <a:xfrm>
            <a:off x="542692" y="412594"/>
            <a:ext cx="10879873" cy="1084901"/>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çalışma</a:t>
            </a:r>
            <a:endParaRPr lang="az-AZ" dirty="0"/>
          </a:p>
        </p:txBody>
      </p:sp>
      <p:sp>
        <p:nvSpPr>
          <p:cNvPr id="3" name="Объект 2">
            <a:extLst>
              <a:ext uri="{FF2B5EF4-FFF2-40B4-BE49-F238E27FC236}">
                <a16:creationId xmlns:a16="http://schemas.microsoft.com/office/drawing/2014/main" id="{715C8633-EFD4-F3F6-A259-CE2EC8F939B6}"/>
              </a:ext>
            </a:extLst>
          </p:cNvPr>
          <p:cNvSpPr>
            <a:spLocks noGrp="1"/>
          </p:cNvSpPr>
          <p:nvPr>
            <p:ph idx="1"/>
          </p:nvPr>
        </p:nvSpPr>
        <p:spPr>
          <a:xfrm>
            <a:off x="285730" y="2120348"/>
            <a:ext cx="11340790" cy="4094922"/>
          </a:xfrm>
        </p:spPr>
        <p:txBody>
          <a:bodyPr/>
          <a:lstStyle/>
          <a:p>
            <a:r>
              <a:rPr lang="az-Latn-AZ" dirty="0"/>
              <a:t>AS bir neçə ürək damar xəstəliklərinə səbəb olan iltihabi revmatizmal bir xəstəlikdir.</a:t>
            </a:r>
          </a:p>
          <a:p>
            <a:r>
              <a:rPr lang="az-Latn-AZ" dirty="0"/>
              <a:t>2010-2014 cü illər arasında Koreyada yeni AS diaqnozu qoyulmuş 14.129 nəfər xəstə çalışmaya alındı. AS qrubundaki yaş və cinsə uyğun AS olmayan kontrol qrupu tərtib olundu (70.645 nəfər, 1-5 nisbəti ). Və 3,5 il ərzində iki qrup arasında AF başlanması müqayisə olundu. Ümumi 486 xəstədə (AS qrupunun 114 xəstəsi)  AF yeni diaqnoz qoyuldu. AS olan qrupda, AS olmayanlarla müqayisədə daha çox AF əmələ gəldi. AS qrupundaki gənc eyni yaşdakı xəstələrdə AS olmayanlarla müqayisədə AF riski 3 dəfə daha çox idi. Və kişilərdə qadınlara nisbətən bu risk faktoru daha yüksək göstərildi.</a:t>
            </a:r>
            <a:endParaRPr lang="az-AZ" dirty="0"/>
          </a:p>
        </p:txBody>
      </p:sp>
    </p:spTree>
    <p:extLst>
      <p:ext uri="{BB962C8B-B14F-4D97-AF65-F5344CB8AC3E}">
        <p14:creationId xmlns:p14="http://schemas.microsoft.com/office/powerpoint/2010/main" val="1652894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117374-6E19-A446-AC87-6DD0F5DCB19B}"/>
              </a:ext>
            </a:extLst>
          </p:cNvPr>
          <p:cNvSpPr>
            <a:spLocks noGrp="1"/>
          </p:cNvSpPr>
          <p:nvPr>
            <p:ph type="title"/>
          </p:nvPr>
        </p:nvSpPr>
        <p:spPr/>
        <p:txBody>
          <a:bodyPr/>
          <a:lstStyle/>
          <a:p>
            <a:endParaRPr lang="ru-TR" dirty="0"/>
          </a:p>
        </p:txBody>
      </p:sp>
      <p:sp>
        <p:nvSpPr>
          <p:cNvPr id="3" name="Объект 2">
            <a:extLst>
              <a:ext uri="{FF2B5EF4-FFF2-40B4-BE49-F238E27FC236}">
                <a16:creationId xmlns:a16="http://schemas.microsoft.com/office/drawing/2014/main" id="{377EC928-6D4C-CB42-85E3-8F3E0DA8BB8B}"/>
              </a:ext>
            </a:extLst>
          </p:cNvPr>
          <p:cNvSpPr>
            <a:spLocks noGrp="1"/>
          </p:cNvSpPr>
          <p:nvPr>
            <p:ph idx="1"/>
          </p:nvPr>
        </p:nvSpPr>
        <p:spPr>
          <a:xfrm>
            <a:off x="183942" y="364435"/>
            <a:ext cx="11820939" cy="5875047"/>
          </a:xfrm>
        </p:spPr>
        <p:style>
          <a:lnRef idx="1">
            <a:schemeClr val="dk1"/>
          </a:lnRef>
          <a:fillRef idx="2">
            <a:schemeClr val="dk1"/>
          </a:fillRef>
          <a:effectRef idx="1">
            <a:schemeClr val="dk1"/>
          </a:effectRef>
          <a:fontRef idx="minor">
            <a:schemeClr val="dk1"/>
          </a:fontRef>
        </p:style>
        <p:txBody>
          <a:bodyPr/>
          <a:lstStyle/>
          <a:p>
            <a:endParaRPr lang="az-Latn-AZ" dirty="0"/>
          </a:p>
          <a:p>
            <a:endParaRPr lang="az-Latn-AZ" dirty="0"/>
          </a:p>
          <a:p>
            <a:pPr marL="0" indent="0">
              <a:buNone/>
            </a:pPr>
            <a:r>
              <a:rPr lang="az-Latn-AZ" dirty="0"/>
              <a:t>AS olan qrudakı bir digər müqayisə isə istifadə olunan dərman preparatlarına görə aparıldı. </a:t>
            </a:r>
          </a:p>
          <a:p>
            <a:r>
              <a:rPr lang="az-Latn-AZ" dirty="0"/>
              <a:t>MTX, Sulfasalazin, QSİƏD və steroid istifadə edənlərə görə TNF-alfa istifadə edenlərdə AF riski daha yüksək olaraq bildirildi (60%)</a:t>
            </a:r>
          </a:p>
          <a:p>
            <a:r>
              <a:rPr lang="az-Latn-AZ" dirty="0"/>
              <a:t>Revmatologiyada TNF-alfa ilə müalicə, daha ağır gedişli AS-də və yuxarıda qeyd olunan dərmanlardan effekt görülmədiyində üstünlük verilir. </a:t>
            </a:r>
          </a:p>
          <a:p>
            <a:r>
              <a:rPr lang="az-Latn-AZ" dirty="0"/>
              <a:t>Neticə- bu xəstələrdə iltihab dəyərləri digərlərinə görə daha yüksəkdir və bu da AF riskini ciddi şəkildə dəstəkləyir.</a:t>
            </a:r>
            <a:endParaRPr lang="ru-TR" dirty="0"/>
          </a:p>
        </p:txBody>
      </p:sp>
    </p:spTree>
    <p:extLst>
      <p:ext uri="{BB962C8B-B14F-4D97-AF65-F5344CB8AC3E}">
        <p14:creationId xmlns:p14="http://schemas.microsoft.com/office/powerpoint/2010/main" val="2861241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D280D0-8B43-2D45-BDA8-6626F68764BD}"/>
              </a:ext>
            </a:extLst>
          </p:cNvPr>
          <p:cNvSpPr>
            <a:spLocks noGrp="1"/>
          </p:cNvSpPr>
          <p:nvPr>
            <p:ph type="title"/>
          </p:nvPr>
        </p:nvSpPr>
        <p:spPr>
          <a:xfrm>
            <a:off x="742120" y="192157"/>
            <a:ext cx="10292037" cy="914401"/>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Gut xəstəliyinin AF riskinə təsiri.</a:t>
            </a:r>
            <a:endParaRPr lang="ru-TR" dirty="0"/>
          </a:p>
        </p:txBody>
      </p:sp>
      <p:pic>
        <p:nvPicPr>
          <p:cNvPr id="5" name="Объект 4">
            <a:extLst>
              <a:ext uri="{FF2B5EF4-FFF2-40B4-BE49-F238E27FC236}">
                <a16:creationId xmlns:a16="http://schemas.microsoft.com/office/drawing/2014/main" id="{7B90A82C-A890-BA4C-9329-F5DEE47CA0B3}"/>
              </a:ext>
            </a:extLst>
          </p:cNvPr>
          <p:cNvPicPr>
            <a:picLocks noGrp="1" noChangeAspect="1"/>
          </p:cNvPicPr>
          <p:nvPr>
            <p:ph idx="1"/>
          </p:nvPr>
        </p:nvPicPr>
        <p:blipFill>
          <a:blip r:embed="rId2"/>
          <a:stretch>
            <a:fillRect/>
          </a:stretch>
        </p:blipFill>
        <p:spPr>
          <a:xfrm>
            <a:off x="318053" y="1205949"/>
            <a:ext cx="11330608" cy="5459894"/>
          </a:xfrm>
        </p:spPr>
      </p:pic>
    </p:spTree>
    <p:extLst>
      <p:ext uri="{BB962C8B-B14F-4D97-AF65-F5344CB8AC3E}">
        <p14:creationId xmlns:p14="http://schemas.microsoft.com/office/powerpoint/2010/main" val="181672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4037D2-5B73-D948-B876-DE80EE9AC824}"/>
              </a:ext>
            </a:extLst>
          </p:cNvPr>
          <p:cNvSpPr>
            <a:spLocks noGrp="1"/>
          </p:cNvSpPr>
          <p:nvPr>
            <p:ph type="title"/>
          </p:nvPr>
        </p:nvSpPr>
        <p:spPr>
          <a:xfrm>
            <a:off x="1141413" y="618518"/>
            <a:ext cx="9905998" cy="494665"/>
          </a:xfrm>
        </p:spPr>
        <p:txBody>
          <a:bodyPr>
            <a:normAutofit fontScale="90000"/>
          </a:bodyPr>
          <a:lstStyle/>
          <a:p>
            <a:endParaRPr lang="ru-TR" dirty="0"/>
          </a:p>
        </p:txBody>
      </p:sp>
      <p:pic>
        <p:nvPicPr>
          <p:cNvPr id="5" name="Объект 4">
            <a:extLst>
              <a:ext uri="{FF2B5EF4-FFF2-40B4-BE49-F238E27FC236}">
                <a16:creationId xmlns:a16="http://schemas.microsoft.com/office/drawing/2014/main" id="{95AB827B-72AF-EF4A-AB48-072549715999}"/>
              </a:ext>
            </a:extLst>
          </p:cNvPr>
          <p:cNvPicPr>
            <a:picLocks noGrp="1" noChangeAspect="1"/>
          </p:cNvPicPr>
          <p:nvPr>
            <p:ph idx="1"/>
          </p:nvPr>
        </p:nvPicPr>
        <p:blipFill>
          <a:blip r:embed="rId2"/>
          <a:stretch>
            <a:fillRect/>
          </a:stretch>
        </p:blipFill>
        <p:spPr>
          <a:xfrm>
            <a:off x="185531" y="212035"/>
            <a:ext cx="11794434" cy="6493566"/>
          </a:xfrm>
        </p:spPr>
      </p:pic>
    </p:spTree>
    <p:extLst>
      <p:ext uri="{BB962C8B-B14F-4D97-AF65-F5344CB8AC3E}">
        <p14:creationId xmlns:p14="http://schemas.microsoft.com/office/powerpoint/2010/main" val="654898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7EE1CE-1F4A-FD43-B199-A71BEDDAEC7F}"/>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999D6921-6205-0645-B0F9-4A13AD8AA3BD}"/>
              </a:ext>
            </a:extLst>
          </p:cNvPr>
          <p:cNvPicPr>
            <a:picLocks noGrp="1" noChangeAspect="1"/>
          </p:cNvPicPr>
          <p:nvPr>
            <p:ph idx="1"/>
          </p:nvPr>
        </p:nvPicPr>
        <p:blipFill>
          <a:blip r:embed="rId2"/>
          <a:stretch>
            <a:fillRect/>
          </a:stretch>
        </p:blipFill>
        <p:spPr>
          <a:xfrm>
            <a:off x="198783" y="145775"/>
            <a:ext cx="11701669" cy="6546574"/>
          </a:xfrm>
        </p:spPr>
      </p:pic>
    </p:spTree>
    <p:extLst>
      <p:ext uri="{BB962C8B-B14F-4D97-AF65-F5344CB8AC3E}">
        <p14:creationId xmlns:p14="http://schemas.microsoft.com/office/powerpoint/2010/main" val="3145840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2C3030-46C5-334E-8F64-1E24FCA9B621}"/>
              </a:ext>
            </a:extLst>
          </p:cNvPr>
          <p:cNvSpPr>
            <a:spLocks noGrp="1"/>
          </p:cNvSpPr>
          <p:nvPr>
            <p:ph type="title"/>
          </p:nvPr>
        </p:nvSpPr>
        <p:spPr>
          <a:xfrm>
            <a:off x="92764" y="0"/>
            <a:ext cx="12006472" cy="1342259"/>
          </a:xfrm>
        </p:spPr>
        <p:style>
          <a:lnRef idx="3">
            <a:schemeClr val="lt1"/>
          </a:lnRef>
          <a:fillRef idx="1">
            <a:schemeClr val="accent3"/>
          </a:fillRef>
          <a:effectRef idx="1">
            <a:schemeClr val="accent3"/>
          </a:effectRef>
          <a:fontRef idx="minor">
            <a:schemeClr val="lt1"/>
          </a:fontRef>
        </p:style>
        <p:txBody>
          <a:bodyPr/>
          <a:lstStyle/>
          <a:p>
            <a:r>
              <a:rPr lang="az-Latn-AZ" dirty="0"/>
              <a:t>Revmatoloji xəstələrdə af olma ehtimalı</a:t>
            </a:r>
            <a:br>
              <a:rPr lang="az-Latn-AZ" dirty="0"/>
            </a:br>
            <a:r>
              <a:rPr lang="az-Latn-AZ" dirty="0"/>
              <a:t>abş-da 48 ştatdan toplanan geniş çalışma</a:t>
            </a:r>
            <a:endParaRPr lang="ru-TR" dirty="0"/>
          </a:p>
        </p:txBody>
      </p:sp>
      <p:pic>
        <p:nvPicPr>
          <p:cNvPr id="5" name="Объект 4">
            <a:extLst>
              <a:ext uri="{FF2B5EF4-FFF2-40B4-BE49-F238E27FC236}">
                <a16:creationId xmlns:a16="http://schemas.microsoft.com/office/drawing/2014/main" id="{575BC614-717C-9545-8432-F4B808B70A2C}"/>
              </a:ext>
            </a:extLst>
          </p:cNvPr>
          <p:cNvPicPr>
            <a:picLocks noGrp="1" noChangeAspect="1"/>
          </p:cNvPicPr>
          <p:nvPr>
            <p:ph idx="1"/>
          </p:nvPr>
        </p:nvPicPr>
        <p:blipFill>
          <a:blip r:embed="rId2"/>
          <a:stretch>
            <a:fillRect/>
          </a:stretch>
        </p:blipFill>
        <p:spPr>
          <a:xfrm>
            <a:off x="92764" y="1342259"/>
            <a:ext cx="11979965" cy="5135217"/>
          </a:xfrm>
        </p:spPr>
      </p:pic>
    </p:spTree>
    <p:extLst>
      <p:ext uri="{BB962C8B-B14F-4D97-AF65-F5344CB8AC3E}">
        <p14:creationId xmlns:p14="http://schemas.microsoft.com/office/powerpoint/2010/main" val="384101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CEE989-36A9-274D-9A59-3D5EFCC87025}"/>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75196407-0291-9C46-9C22-2026B5A523B4}"/>
              </a:ext>
            </a:extLst>
          </p:cNvPr>
          <p:cNvPicPr>
            <a:picLocks noGrp="1" noChangeAspect="1"/>
          </p:cNvPicPr>
          <p:nvPr>
            <p:ph idx="1"/>
          </p:nvPr>
        </p:nvPicPr>
        <p:blipFill>
          <a:blip r:embed="rId2"/>
          <a:stretch>
            <a:fillRect/>
          </a:stretch>
        </p:blipFill>
        <p:spPr>
          <a:xfrm>
            <a:off x="357809" y="251791"/>
            <a:ext cx="11595652" cy="6480313"/>
          </a:xfrm>
        </p:spPr>
      </p:pic>
    </p:spTree>
    <p:extLst>
      <p:ext uri="{BB962C8B-B14F-4D97-AF65-F5344CB8AC3E}">
        <p14:creationId xmlns:p14="http://schemas.microsoft.com/office/powerpoint/2010/main" val="574550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54CEC8-3D68-4D49-B555-CCDA52B3DE52}"/>
              </a:ext>
            </a:extLst>
          </p:cNvPr>
          <p:cNvSpPr>
            <a:spLocks noGrp="1"/>
          </p:cNvSpPr>
          <p:nvPr>
            <p:ph type="title"/>
          </p:nvPr>
        </p:nvSpPr>
        <p:spPr>
          <a:xfrm>
            <a:off x="331304" y="291548"/>
            <a:ext cx="11622157" cy="1524000"/>
          </a:xfrm>
        </p:spPr>
        <p:txBody>
          <a:bodyPr/>
          <a:lstStyle/>
          <a:p>
            <a:endParaRPr lang="ru-TR" dirty="0"/>
          </a:p>
        </p:txBody>
      </p:sp>
      <p:sp>
        <p:nvSpPr>
          <p:cNvPr id="7" name="Объект 6">
            <a:extLst>
              <a:ext uri="{FF2B5EF4-FFF2-40B4-BE49-F238E27FC236}">
                <a16:creationId xmlns:a16="http://schemas.microsoft.com/office/drawing/2014/main" id="{AC182BA0-6604-3841-8E07-2289890B30AF}"/>
              </a:ext>
            </a:extLst>
          </p:cNvPr>
          <p:cNvSpPr>
            <a:spLocks noGrp="1"/>
          </p:cNvSpPr>
          <p:nvPr>
            <p:ph idx="1"/>
          </p:nvPr>
        </p:nvSpPr>
        <p:spPr>
          <a:xfrm>
            <a:off x="145774" y="2385391"/>
            <a:ext cx="11900452" cy="4293704"/>
          </a:xfrm>
        </p:spPr>
        <p:txBody>
          <a:bodyPr>
            <a:normAutofit/>
          </a:bodyPr>
          <a:lstStyle/>
          <a:p>
            <a:r>
              <a:rPr lang="az-Latn-AZ" dirty="0"/>
              <a:t>AF-nin yayılması müqayisə zamanı nəzarət xəstələrindən 2 dəfə daha çox idi. Bundan əlavə Gut xəstələrində diaqnoz qoyulduqdan sonra 5 il ərzində 12% -də AF inkişaf etdi. Uyğunlaşdırılmış nəzarət qrupunun isə sadəcə 6% də AF inkişaf etdi. AF tezliyi Gut xəstəliyi olan qrupda 60% daha yüksək idi.</a:t>
            </a:r>
          </a:p>
          <a:p>
            <a:r>
              <a:rPr lang="az-Latn-AZ" dirty="0"/>
              <a:t>Nəticə - Gut AF üçün müstəqil risk faktorudur. Burada açıq izahat olamasada </a:t>
            </a:r>
          </a:p>
          <a:p>
            <a:pPr marL="0" indent="0">
              <a:buNone/>
            </a:pPr>
            <a:r>
              <a:rPr lang="az-Latn-AZ" dirty="0"/>
              <a:t>AF riskini artıran səbəb olaraq əsas sidik turşusu yüksəkliyi düşünülür. Bəzi tədqiqatlar ürək xəstəliyi olan və olmayan hiperurikemiyalı xəstələrdə AF nin daha yüksək yayılmasını aşkar etmişdir.</a:t>
            </a:r>
            <a:endParaRPr lang="ru-TR" dirty="0"/>
          </a:p>
        </p:txBody>
      </p:sp>
      <p:pic>
        <p:nvPicPr>
          <p:cNvPr id="9" name="Рисунок 8">
            <a:extLst>
              <a:ext uri="{FF2B5EF4-FFF2-40B4-BE49-F238E27FC236}">
                <a16:creationId xmlns:a16="http://schemas.microsoft.com/office/drawing/2014/main" id="{4FB8A4B6-B8DB-624A-8509-9DF8EAD7C06F}"/>
              </a:ext>
            </a:extLst>
          </p:cNvPr>
          <p:cNvPicPr>
            <a:picLocks noChangeAspect="1"/>
          </p:cNvPicPr>
          <p:nvPr/>
        </p:nvPicPr>
        <p:blipFill>
          <a:blip r:embed="rId2"/>
          <a:stretch>
            <a:fillRect/>
          </a:stretch>
        </p:blipFill>
        <p:spPr>
          <a:xfrm>
            <a:off x="145774" y="178905"/>
            <a:ext cx="11807687" cy="2100469"/>
          </a:xfrm>
          <a:prstGeom prst="rect">
            <a:avLst/>
          </a:prstGeom>
        </p:spPr>
      </p:pic>
    </p:spTree>
    <p:extLst>
      <p:ext uri="{BB962C8B-B14F-4D97-AF65-F5344CB8AC3E}">
        <p14:creationId xmlns:p14="http://schemas.microsoft.com/office/powerpoint/2010/main" val="2981530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BAD1C5-E0B0-804E-954F-BBCC845FB4CF}"/>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86481760-6A78-1743-A443-6DF66D011565}"/>
              </a:ext>
            </a:extLst>
          </p:cNvPr>
          <p:cNvPicPr>
            <a:picLocks noGrp="1" noChangeAspect="1"/>
          </p:cNvPicPr>
          <p:nvPr>
            <p:ph idx="1"/>
          </p:nvPr>
        </p:nvPicPr>
        <p:blipFill>
          <a:blip r:embed="rId2"/>
          <a:stretch>
            <a:fillRect/>
          </a:stretch>
        </p:blipFill>
        <p:spPr>
          <a:xfrm>
            <a:off x="238539" y="92765"/>
            <a:ext cx="11701670" cy="6765235"/>
          </a:xfrm>
        </p:spPr>
      </p:pic>
    </p:spTree>
    <p:extLst>
      <p:ext uri="{BB962C8B-B14F-4D97-AF65-F5344CB8AC3E}">
        <p14:creationId xmlns:p14="http://schemas.microsoft.com/office/powerpoint/2010/main" val="116957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7841DA-377A-774A-84A5-55AFF640D97A}"/>
              </a:ext>
            </a:extLst>
          </p:cNvPr>
          <p:cNvSpPr>
            <a:spLocks noGrp="1"/>
          </p:cNvSpPr>
          <p:nvPr>
            <p:ph type="title"/>
          </p:nvPr>
        </p:nvSpPr>
        <p:spPr>
          <a:xfrm>
            <a:off x="1141413" y="618518"/>
            <a:ext cx="9905998" cy="958491"/>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az-Latn-AZ" dirty="0"/>
              <a:t>3 ildir RA diaqnozu qoyulan 80 yaşlı qadın           xəstə</a:t>
            </a:r>
            <a:endParaRPr lang="ru-TR" dirty="0"/>
          </a:p>
        </p:txBody>
      </p:sp>
      <p:sp>
        <p:nvSpPr>
          <p:cNvPr id="3" name="Объект 2">
            <a:extLst>
              <a:ext uri="{FF2B5EF4-FFF2-40B4-BE49-F238E27FC236}">
                <a16:creationId xmlns:a16="http://schemas.microsoft.com/office/drawing/2014/main" id="{5E4ED2B2-5120-C242-BBB0-2F6145656934}"/>
              </a:ext>
            </a:extLst>
          </p:cNvPr>
          <p:cNvSpPr>
            <a:spLocks noGrp="1"/>
          </p:cNvSpPr>
          <p:nvPr>
            <p:ph idx="1"/>
          </p:nvPr>
        </p:nvSpPr>
        <p:spPr>
          <a:xfrm>
            <a:off x="1141412" y="1828800"/>
            <a:ext cx="9905999" cy="4850296"/>
          </a:xfrm>
        </p:spPr>
        <p:txBody>
          <a:bodyPr>
            <a:normAutofit/>
          </a:bodyPr>
          <a:lstStyle/>
          <a:p>
            <a:r>
              <a:rPr lang="az-Latn-AZ" dirty="0"/>
              <a:t>Klinik müayinə. Döş qəfəsində daha çox olmaqla, oynaqlar da daxil kəskin ağrı şikayəti ilə xəstəxanaya daxil olan xəstə. Dəridə səpkilərə, plevra və perikardial mayeyenin artmasına, immun kompleks testlərin müsbət çıxmasına əsasən Revmatoid Vaskulit diaqnozu qoyuldu. Simptomatik sinus pauzaları və pisləşən mitral çatışmazlıq ilə yeni başlayan paroksizmal atrial fibrilasiya aşkar olundu. Hər iki xəstəlik simtomatik müalicəyə davamlı idi. </a:t>
            </a:r>
          </a:p>
          <a:p>
            <a:r>
              <a:rPr lang="az-Latn-AZ" dirty="0"/>
              <a:t>Daha öncəki RA müalicəsi Bucillamin və Tocilizumab idi. Kardiolojik dərmanlardan isə AAD- amiodaron,disopyramide,carvedilol və bisoprolol</a:t>
            </a:r>
          </a:p>
          <a:p>
            <a:r>
              <a:rPr lang="az-Latn-AZ" dirty="0"/>
              <a:t>Xəstəlik şiddəti artınca xəstə reanimasiya şöbəsinə köçürülür və yüksək doz steroid müalicəsinə başlanır. </a:t>
            </a:r>
            <a:endParaRPr lang="ru-TR" dirty="0"/>
          </a:p>
        </p:txBody>
      </p:sp>
    </p:spTree>
    <p:extLst>
      <p:ext uri="{BB962C8B-B14F-4D97-AF65-F5344CB8AC3E}">
        <p14:creationId xmlns:p14="http://schemas.microsoft.com/office/powerpoint/2010/main" val="403348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0F9915-060B-D14A-A291-0F9DDFC679B4}"/>
              </a:ext>
            </a:extLst>
          </p:cNvPr>
          <p:cNvSpPr>
            <a:spLocks noGrp="1"/>
          </p:cNvSpPr>
          <p:nvPr>
            <p:ph type="title"/>
          </p:nvPr>
        </p:nvSpPr>
        <p:spPr>
          <a:xfrm>
            <a:off x="530087" y="618518"/>
            <a:ext cx="10517324" cy="892230"/>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Radiolojik təqib ardıcıllığı</a:t>
            </a:r>
            <a:endParaRPr lang="ru-TR" dirty="0"/>
          </a:p>
        </p:txBody>
      </p:sp>
      <p:pic>
        <p:nvPicPr>
          <p:cNvPr id="5" name="Объект 4">
            <a:extLst>
              <a:ext uri="{FF2B5EF4-FFF2-40B4-BE49-F238E27FC236}">
                <a16:creationId xmlns:a16="http://schemas.microsoft.com/office/drawing/2014/main" id="{55166C44-B586-BD48-857F-189F61C1FBD8}"/>
              </a:ext>
            </a:extLst>
          </p:cNvPr>
          <p:cNvPicPr>
            <a:picLocks noGrp="1" noChangeAspect="1"/>
          </p:cNvPicPr>
          <p:nvPr>
            <p:ph idx="1"/>
          </p:nvPr>
        </p:nvPicPr>
        <p:blipFill>
          <a:blip r:embed="rId2"/>
          <a:stretch>
            <a:fillRect/>
          </a:stretch>
        </p:blipFill>
        <p:spPr>
          <a:xfrm>
            <a:off x="1033670" y="1510749"/>
            <a:ext cx="9634330" cy="5115338"/>
          </a:xfrm>
        </p:spPr>
      </p:pic>
    </p:spTree>
    <p:extLst>
      <p:ext uri="{BB962C8B-B14F-4D97-AF65-F5344CB8AC3E}">
        <p14:creationId xmlns:p14="http://schemas.microsoft.com/office/powerpoint/2010/main" val="2489337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6AAA86-03BF-D44A-96A2-4E1D6CB7B606}"/>
              </a:ext>
            </a:extLst>
          </p:cNvPr>
          <p:cNvSpPr>
            <a:spLocks noGrp="1"/>
          </p:cNvSpPr>
          <p:nvPr>
            <p:ph type="title"/>
          </p:nvPr>
        </p:nvSpPr>
        <p:spPr>
          <a:xfrm>
            <a:off x="198782" y="198784"/>
            <a:ext cx="11834191" cy="155050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az-Latn-AZ" dirty="0"/>
              <a:t>Sol qulaqcıq ölçüsü azalmışdır paroksizmal atrial fibrilyasiya aradan qalxmışdır. Mitral çatışmazlıq və ağrılar mülayin yaxşılaşmışdır</a:t>
            </a:r>
            <a:endParaRPr lang="ru-TR" dirty="0"/>
          </a:p>
        </p:txBody>
      </p:sp>
      <p:pic>
        <p:nvPicPr>
          <p:cNvPr id="5" name="Объект 4">
            <a:extLst>
              <a:ext uri="{FF2B5EF4-FFF2-40B4-BE49-F238E27FC236}">
                <a16:creationId xmlns:a16="http://schemas.microsoft.com/office/drawing/2014/main" id="{056BFECC-7E50-6E49-8999-A1CD9D48141A}"/>
              </a:ext>
            </a:extLst>
          </p:cNvPr>
          <p:cNvPicPr>
            <a:picLocks noGrp="1" noChangeAspect="1"/>
          </p:cNvPicPr>
          <p:nvPr>
            <p:ph idx="1"/>
          </p:nvPr>
        </p:nvPicPr>
        <p:blipFill>
          <a:blip r:embed="rId2"/>
          <a:stretch>
            <a:fillRect/>
          </a:stretch>
        </p:blipFill>
        <p:spPr>
          <a:xfrm>
            <a:off x="1987826" y="1749288"/>
            <a:ext cx="7288696" cy="4939816"/>
          </a:xfrm>
        </p:spPr>
      </p:pic>
    </p:spTree>
    <p:extLst>
      <p:ext uri="{BB962C8B-B14F-4D97-AF65-F5344CB8AC3E}">
        <p14:creationId xmlns:p14="http://schemas.microsoft.com/office/powerpoint/2010/main" val="3126717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BEF155-1347-8247-A3FA-FCC16AFA5954}"/>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19221816-88B9-7D44-9210-07723FA28513}"/>
              </a:ext>
            </a:extLst>
          </p:cNvPr>
          <p:cNvPicPr>
            <a:picLocks noGrp="1" noChangeAspect="1"/>
          </p:cNvPicPr>
          <p:nvPr>
            <p:ph idx="1"/>
          </p:nvPr>
        </p:nvPicPr>
        <p:blipFill>
          <a:blip r:embed="rId2"/>
          <a:stretch>
            <a:fillRect/>
          </a:stretch>
        </p:blipFill>
        <p:spPr>
          <a:xfrm>
            <a:off x="530087" y="618517"/>
            <a:ext cx="11012555" cy="5981065"/>
          </a:xfrm>
        </p:spPr>
      </p:pic>
    </p:spTree>
    <p:extLst>
      <p:ext uri="{BB962C8B-B14F-4D97-AF65-F5344CB8AC3E}">
        <p14:creationId xmlns:p14="http://schemas.microsoft.com/office/powerpoint/2010/main" val="527275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4346E0-C95F-A34D-B6D4-A15F6AD5DA32}"/>
              </a:ext>
            </a:extLst>
          </p:cNvPr>
          <p:cNvSpPr>
            <a:spLocks noGrp="1"/>
          </p:cNvSpPr>
          <p:nvPr>
            <p:ph type="title"/>
          </p:nvPr>
        </p:nvSpPr>
        <p:spPr>
          <a:xfrm>
            <a:off x="689113" y="154692"/>
            <a:ext cx="10359886" cy="680195"/>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Qan dəyərləri </a:t>
            </a:r>
            <a:endParaRPr lang="ru-TR" dirty="0"/>
          </a:p>
        </p:txBody>
      </p:sp>
      <p:pic>
        <p:nvPicPr>
          <p:cNvPr id="5" name="Объект 4">
            <a:extLst>
              <a:ext uri="{FF2B5EF4-FFF2-40B4-BE49-F238E27FC236}">
                <a16:creationId xmlns:a16="http://schemas.microsoft.com/office/drawing/2014/main" id="{59C0CAC8-22F7-FC4C-9D29-39238E98D0F7}"/>
              </a:ext>
            </a:extLst>
          </p:cNvPr>
          <p:cNvPicPr>
            <a:picLocks noGrp="1" noChangeAspect="1"/>
          </p:cNvPicPr>
          <p:nvPr>
            <p:ph idx="1"/>
          </p:nvPr>
        </p:nvPicPr>
        <p:blipFill>
          <a:blip r:embed="rId2"/>
          <a:stretch>
            <a:fillRect/>
          </a:stretch>
        </p:blipFill>
        <p:spPr>
          <a:xfrm>
            <a:off x="954157" y="834887"/>
            <a:ext cx="9793356" cy="5868421"/>
          </a:xfrm>
        </p:spPr>
      </p:pic>
    </p:spTree>
    <p:extLst>
      <p:ext uri="{BB962C8B-B14F-4D97-AF65-F5344CB8AC3E}">
        <p14:creationId xmlns:p14="http://schemas.microsoft.com/office/powerpoint/2010/main" val="2172946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1E5C12-2788-3C40-ADE6-8AED499E634F}"/>
              </a:ext>
            </a:extLst>
          </p:cNvPr>
          <p:cNvSpPr>
            <a:spLocks noGrp="1"/>
          </p:cNvSpPr>
          <p:nvPr>
            <p:ph type="title"/>
          </p:nvPr>
        </p:nvSpPr>
        <p:spPr>
          <a:xfrm>
            <a:off x="516835" y="159026"/>
            <a:ext cx="10557081" cy="1258957"/>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az-Latn-AZ" dirty="0"/>
              <a:t>Əsas xəstəlik müalicəsi hər zaman daha düzgün seçimdir</a:t>
            </a:r>
            <a:endParaRPr lang="ru-TR" dirty="0"/>
          </a:p>
        </p:txBody>
      </p:sp>
      <p:pic>
        <p:nvPicPr>
          <p:cNvPr id="5" name="Объект 4">
            <a:extLst>
              <a:ext uri="{FF2B5EF4-FFF2-40B4-BE49-F238E27FC236}">
                <a16:creationId xmlns:a16="http://schemas.microsoft.com/office/drawing/2014/main" id="{346E4826-4922-9E46-8F17-24CC0FD61259}"/>
              </a:ext>
            </a:extLst>
          </p:cNvPr>
          <p:cNvPicPr>
            <a:picLocks noGrp="1" noChangeAspect="1"/>
          </p:cNvPicPr>
          <p:nvPr>
            <p:ph idx="1"/>
          </p:nvPr>
        </p:nvPicPr>
        <p:blipFill>
          <a:blip r:embed="rId2"/>
          <a:stretch>
            <a:fillRect/>
          </a:stretch>
        </p:blipFill>
        <p:spPr>
          <a:xfrm>
            <a:off x="357810" y="1417983"/>
            <a:ext cx="11105320" cy="5280991"/>
          </a:xfrm>
        </p:spPr>
      </p:pic>
    </p:spTree>
    <p:extLst>
      <p:ext uri="{BB962C8B-B14F-4D97-AF65-F5344CB8AC3E}">
        <p14:creationId xmlns:p14="http://schemas.microsoft.com/office/powerpoint/2010/main" val="1088039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DEBC86-0AED-7447-9EC8-344557ADE6FC}"/>
              </a:ext>
            </a:extLst>
          </p:cNvPr>
          <p:cNvSpPr>
            <a:spLocks noGrp="1"/>
          </p:cNvSpPr>
          <p:nvPr>
            <p:ph type="title"/>
          </p:nvPr>
        </p:nvSpPr>
        <p:spPr>
          <a:xfrm>
            <a:off x="1" y="265084"/>
            <a:ext cx="12070080" cy="1563716"/>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az-Latn-AZ" dirty="0"/>
              <a:t>Zebra, deyilincə ağlımıza hər zaman atlar gəlməməlidir! </a:t>
            </a:r>
            <a:br>
              <a:rPr lang="az-Latn-AZ" dirty="0"/>
            </a:br>
            <a:r>
              <a:rPr lang="az-Latn-AZ" dirty="0"/>
              <a:t>Düzgün ehtimal-düzgün diaqnoz-düzgün müalicə demekdir!</a:t>
            </a:r>
            <a:endParaRPr lang="ru-TR" dirty="0"/>
          </a:p>
        </p:txBody>
      </p:sp>
      <p:pic>
        <p:nvPicPr>
          <p:cNvPr id="18" name="Объект 17">
            <a:extLst>
              <a:ext uri="{FF2B5EF4-FFF2-40B4-BE49-F238E27FC236}">
                <a16:creationId xmlns:a16="http://schemas.microsoft.com/office/drawing/2014/main" id="{ABE0536C-EC0D-A54D-8236-1F6CC9F2D02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80695" y="2116484"/>
            <a:ext cx="5312568" cy="4343429"/>
          </a:xfrm>
        </p:spPr>
      </p:pic>
      <p:pic>
        <p:nvPicPr>
          <p:cNvPr id="16" name="Рисунок 15">
            <a:extLst>
              <a:ext uri="{FF2B5EF4-FFF2-40B4-BE49-F238E27FC236}">
                <a16:creationId xmlns:a16="http://schemas.microsoft.com/office/drawing/2014/main" id="{417DDAE2-6546-F54A-9C6D-45275E0B2E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98739" y="2116484"/>
            <a:ext cx="4995487" cy="4343428"/>
          </a:xfrm>
          <a:prstGeom prst="rect">
            <a:avLst/>
          </a:prstGeom>
        </p:spPr>
      </p:pic>
    </p:spTree>
    <p:extLst>
      <p:ext uri="{BB962C8B-B14F-4D97-AF65-F5344CB8AC3E}">
        <p14:creationId xmlns:p14="http://schemas.microsoft.com/office/powerpoint/2010/main" val="96730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7C1139-1626-FA4D-B837-40395FCD9746}"/>
              </a:ext>
            </a:extLst>
          </p:cNvPr>
          <p:cNvSpPr>
            <a:spLocks noGrp="1"/>
          </p:cNvSpPr>
          <p:nvPr>
            <p:ph type="title"/>
          </p:nvPr>
        </p:nvSpPr>
        <p:spPr>
          <a:xfrm>
            <a:off x="1141413" y="377685"/>
            <a:ext cx="9905998" cy="1596889"/>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Çalışma </a:t>
            </a:r>
            <a:endParaRPr lang="ru-TR" dirty="0"/>
          </a:p>
        </p:txBody>
      </p:sp>
      <p:sp>
        <p:nvSpPr>
          <p:cNvPr id="3" name="Объект 2">
            <a:extLst>
              <a:ext uri="{FF2B5EF4-FFF2-40B4-BE49-F238E27FC236}">
                <a16:creationId xmlns:a16="http://schemas.microsoft.com/office/drawing/2014/main" id="{81527DCE-CEB0-B84A-9AB9-1B799543050A}"/>
              </a:ext>
            </a:extLst>
          </p:cNvPr>
          <p:cNvSpPr>
            <a:spLocks noGrp="1"/>
          </p:cNvSpPr>
          <p:nvPr>
            <p:ph idx="1"/>
          </p:nvPr>
        </p:nvSpPr>
        <p:spPr>
          <a:xfrm>
            <a:off x="1141412" y="1974574"/>
            <a:ext cx="9905999" cy="4658139"/>
          </a:xfrm>
        </p:spPr>
        <p:style>
          <a:lnRef idx="2">
            <a:schemeClr val="accent3"/>
          </a:lnRef>
          <a:fillRef idx="1">
            <a:schemeClr val="lt1"/>
          </a:fillRef>
          <a:effectRef idx="0">
            <a:schemeClr val="accent3"/>
          </a:effectRef>
          <a:fontRef idx="minor">
            <a:schemeClr val="dk1"/>
          </a:fontRef>
        </p:style>
        <p:txBody>
          <a:bodyPr/>
          <a:lstStyle/>
          <a:p>
            <a:pPr marL="0" indent="0">
              <a:buNone/>
            </a:pPr>
            <a:endParaRPr lang="az-Latn-AZ" dirty="0"/>
          </a:p>
          <a:p>
            <a:pPr marL="0" indent="0">
              <a:buNone/>
            </a:pPr>
            <a:r>
              <a:rPr lang="az-Latn-AZ" dirty="0"/>
              <a:t>-Xəstəxanaya yerləşdirilən Revmatolojik xəstələr arsında AF-nin rastlanma tezliyi (23.9 %) . </a:t>
            </a:r>
          </a:p>
          <a:p>
            <a:pPr marL="0" indent="0">
              <a:buNone/>
            </a:pPr>
            <a:r>
              <a:rPr lang="az-Latn-AZ" dirty="0"/>
              <a:t>-Alt qruplarda hansı RX-də daha çox rastlaması.</a:t>
            </a:r>
          </a:p>
          <a:p>
            <a:pPr marL="0" indent="0">
              <a:buNone/>
            </a:pPr>
            <a:r>
              <a:rPr lang="az-Latn-AZ" dirty="0"/>
              <a:t>-Mortalite və morbite. </a:t>
            </a:r>
          </a:p>
          <a:p>
            <a:pPr marL="0" indent="0">
              <a:buNone/>
            </a:pPr>
            <a:r>
              <a:rPr lang="az-Latn-AZ" dirty="0"/>
              <a:t>-AF olan və olmayan RX-də sərfiyyat.</a:t>
            </a:r>
          </a:p>
          <a:p>
            <a:pPr marL="0" indent="0">
              <a:buNone/>
            </a:pPr>
            <a:r>
              <a:rPr lang="az-Latn-AZ" dirty="0"/>
              <a:t>-Kişi və qadın nisbəti araşdırılmışdır.</a:t>
            </a:r>
            <a:endParaRPr lang="ru-TR" dirty="0"/>
          </a:p>
        </p:txBody>
      </p:sp>
    </p:spTree>
    <p:extLst>
      <p:ext uri="{BB962C8B-B14F-4D97-AF65-F5344CB8AC3E}">
        <p14:creationId xmlns:p14="http://schemas.microsoft.com/office/powerpoint/2010/main" val="2615622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CED088-50AA-0C44-9754-10FEDFBB01A2}"/>
              </a:ext>
            </a:extLst>
          </p:cNvPr>
          <p:cNvSpPr>
            <a:spLocks noGrp="1"/>
          </p:cNvSpPr>
          <p:nvPr>
            <p:ph type="title"/>
          </p:nvPr>
        </p:nvSpPr>
        <p:spPr>
          <a:xfrm>
            <a:off x="0" y="0"/>
            <a:ext cx="12191999" cy="1679171"/>
          </a:xfrm>
        </p:spPr>
        <p:style>
          <a:lnRef idx="2">
            <a:schemeClr val="accent4"/>
          </a:lnRef>
          <a:fillRef idx="1">
            <a:schemeClr val="lt1"/>
          </a:fillRef>
          <a:effectRef idx="0">
            <a:schemeClr val="accent4"/>
          </a:effectRef>
          <a:fontRef idx="minor">
            <a:schemeClr val="dk1"/>
          </a:fontRef>
        </p:style>
        <p:txBody>
          <a:bodyPr/>
          <a:lstStyle/>
          <a:p>
            <a:r>
              <a:rPr lang="az-Latn-AZ" dirty="0"/>
              <a:t>                                 Təşəkkürlər</a:t>
            </a:r>
            <a:endParaRPr lang="ru-TR" dirty="0"/>
          </a:p>
        </p:txBody>
      </p:sp>
      <p:pic>
        <p:nvPicPr>
          <p:cNvPr id="4" name="Рисунок 3">
            <a:extLst>
              <a:ext uri="{FF2B5EF4-FFF2-40B4-BE49-F238E27FC236}">
                <a16:creationId xmlns:a16="http://schemas.microsoft.com/office/drawing/2014/main" id="{2E6FC700-68A7-1B47-A894-76DC0BC17B9F}"/>
              </a:ext>
            </a:extLst>
          </p:cNvPr>
          <p:cNvPicPr>
            <a:picLocks noChangeAspect="1"/>
          </p:cNvPicPr>
          <p:nvPr/>
        </p:nvPicPr>
        <p:blipFill>
          <a:blip r:embed="rId2"/>
          <a:stretch>
            <a:fillRect/>
          </a:stretch>
        </p:blipFill>
        <p:spPr>
          <a:xfrm>
            <a:off x="0" y="1679171"/>
            <a:ext cx="12191999" cy="5178829"/>
          </a:xfrm>
          <a:prstGeom prst="rect">
            <a:avLst/>
          </a:prstGeom>
        </p:spPr>
      </p:pic>
    </p:spTree>
    <p:extLst>
      <p:ext uri="{BB962C8B-B14F-4D97-AF65-F5344CB8AC3E}">
        <p14:creationId xmlns:p14="http://schemas.microsoft.com/office/powerpoint/2010/main" val="721038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99B7D4-639B-A048-ABDD-3EA623CE5C70}"/>
              </a:ext>
            </a:extLst>
          </p:cNvPr>
          <p:cNvSpPr>
            <a:spLocks noGrp="1"/>
          </p:cNvSpPr>
          <p:nvPr>
            <p:ph type="title"/>
          </p:nvPr>
        </p:nvSpPr>
        <p:spPr>
          <a:xfrm>
            <a:off x="0" y="1"/>
            <a:ext cx="12192000" cy="109993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az-Latn-AZ" dirty="0"/>
              <a:t>                                  Xüsusiyyətlər</a:t>
            </a:r>
            <a:endParaRPr lang="ru-TR" dirty="0"/>
          </a:p>
        </p:txBody>
      </p:sp>
      <p:pic>
        <p:nvPicPr>
          <p:cNvPr id="9" name="Объект 8">
            <a:extLst>
              <a:ext uri="{FF2B5EF4-FFF2-40B4-BE49-F238E27FC236}">
                <a16:creationId xmlns:a16="http://schemas.microsoft.com/office/drawing/2014/main" id="{DFAE705B-D065-CC40-B2C3-F3F4268C00C1}"/>
              </a:ext>
            </a:extLst>
          </p:cNvPr>
          <p:cNvPicPr>
            <a:picLocks noGrp="1" noChangeAspect="1"/>
          </p:cNvPicPr>
          <p:nvPr>
            <p:ph idx="1"/>
          </p:nvPr>
        </p:nvPicPr>
        <p:blipFill>
          <a:blip r:embed="rId2"/>
          <a:stretch>
            <a:fillRect/>
          </a:stretch>
        </p:blipFill>
        <p:spPr>
          <a:xfrm>
            <a:off x="0" y="887895"/>
            <a:ext cx="12192000" cy="5652052"/>
          </a:xfrm>
        </p:spPr>
      </p:pic>
    </p:spTree>
    <p:extLst>
      <p:ext uri="{BB962C8B-B14F-4D97-AF65-F5344CB8AC3E}">
        <p14:creationId xmlns:p14="http://schemas.microsoft.com/office/powerpoint/2010/main" val="40123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36C33D-695B-9F4D-9F46-DEF42F0C6A5F}"/>
              </a:ext>
            </a:extLst>
          </p:cNvPr>
          <p:cNvSpPr>
            <a:spLocks noGrp="1"/>
          </p:cNvSpPr>
          <p:nvPr>
            <p:ph type="title"/>
          </p:nvPr>
        </p:nvSpPr>
        <p:spPr/>
        <p:txBody>
          <a:bodyPr/>
          <a:lstStyle/>
          <a:p>
            <a:endParaRPr lang="ru-TR" dirty="0"/>
          </a:p>
        </p:txBody>
      </p:sp>
      <p:pic>
        <p:nvPicPr>
          <p:cNvPr id="5" name="Объект 4">
            <a:extLst>
              <a:ext uri="{FF2B5EF4-FFF2-40B4-BE49-F238E27FC236}">
                <a16:creationId xmlns:a16="http://schemas.microsoft.com/office/drawing/2014/main" id="{BFFB4B4B-A461-614E-AEB2-6C17046AB1B4}"/>
              </a:ext>
            </a:extLst>
          </p:cNvPr>
          <p:cNvPicPr>
            <a:picLocks noGrp="1" noChangeAspect="1"/>
          </p:cNvPicPr>
          <p:nvPr>
            <p:ph idx="1"/>
          </p:nvPr>
        </p:nvPicPr>
        <p:blipFill>
          <a:blip r:embed="rId2"/>
          <a:stretch>
            <a:fillRect/>
          </a:stretch>
        </p:blipFill>
        <p:spPr>
          <a:xfrm>
            <a:off x="278296" y="92765"/>
            <a:ext cx="11728174" cy="6652592"/>
          </a:xfrm>
        </p:spPr>
      </p:pic>
    </p:spTree>
    <p:extLst>
      <p:ext uri="{BB962C8B-B14F-4D97-AF65-F5344CB8AC3E}">
        <p14:creationId xmlns:p14="http://schemas.microsoft.com/office/powerpoint/2010/main" val="267720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1C823E-DDE2-A04E-8B8D-BFE306D7FB3F}"/>
              </a:ext>
            </a:extLst>
          </p:cNvPr>
          <p:cNvSpPr>
            <a:spLocks noGrp="1"/>
          </p:cNvSpPr>
          <p:nvPr>
            <p:ph type="title"/>
          </p:nvPr>
        </p:nvSpPr>
        <p:spPr>
          <a:xfrm>
            <a:off x="291548" y="128187"/>
            <a:ext cx="11608904" cy="892230"/>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Af sıxlığı alt qruplarda</a:t>
            </a:r>
            <a:endParaRPr lang="ru-TR" dirty="0"/>
          </a:p>
        </p:txBody>
      </p:sp>
      <p:pic>
        <p:nvPicPr>
          <p:cNvPr id="5" name="Объект 4">
            <a:extLst>
              <a:ext uri="{FF2B5EF4-FFF2-40B4-BE49-F238E27FC236}">
                <a16:creationId xmlns:a16="http://schemas.microsoft.com/office/drawing/2014/main" id="{8949BE11-E6AB-8043-8C42-A9FF949FC26E}"/>
              </a:ext>
            </a:extLst>
          </p:cNvPr>
          <p:cNvPicPr>
            <a:picLocks noGrp="1" noChangeAspect="1"/>
          </p:cNvPicPr>
          <p:nvPr>
            <p:ph idx="1"/>
          </p:nvPr>
        </p:nvPicPr>
        <p:blipFill>
          <a:blip r:embed="rId2"/>
          <a:stretch>
            <a:fillRect/>
          </a:stretch>
        </p:blipFill>
        <p:spPr>
          <a:xfrm>
            <a:off x="291548" y="1113183"/>
            <a:ext cx="11608904" cy="5616630"/>
          </a:xfrm>
          <a:ln>
            <a:solidFill>
              <a:srgbClr val="FF0000"/>
            </a:solidFill>
            <a:prstDash val="solid"/>
          </a:ln>
        </p:spPr>
      </p:pic>
    </p:spTree>
    <p:extLst>
      <p:ext uri="{BB962C8B-B14F-4D97-AF65-F5344CB8AC3E}">
        <p14:creationId xmlns:p14="http://schemas.microsoft.com/office/powerpoint/2010/main" val="351916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18506C-7486-C644-921A-ED836C1E4D87}"/>
              </a:ext>
            </a:extLst>
          </p:cNvPr>
          <p:cNvSpPr>
            <a:spLocks noGrp="1"/>
          </p:cNvSpPr>
          <p:nvPr>
            <p:ph type="title"/>
          </p:nvPr>
        </p:nvSpPr>
        <p:spPr>
          <a:xfrm>
            <a:off x="543339" y="327514"/>
            <a:ext cx="11052311" cy="739285"/>
          </a:xfrm>
        </p:spPr>
        <p:style>
          <a:lnRef idx="2">
            <a:schemeClr val="accent3">
              <a:shade val="50000"/>
            </a:schemeClr>
          </a:lnRef>
          <a:fillRef idx="1">
            <a:schemeClr val="accent3"/>
          </a:fillRef>
          <a:effectRef idx="0">
            <a:schemeClr val="accent3"/>
          </a:effectRef>
          <a:fontRef idx="minor">
            <a:schemeClr val="lt1"/>
          </a:fontRef>
        </p:style>
        <p:txBody>
          <a:bodyPr/>
          <a:lstStyle/>
          <a:p>
            <a:r>
              <a:rPr lang="az-Latn-AZ" dirty="0"/>
              <a:t>                               Sərfiyyat</a:t>
            </a:r>
            <a:endParaRPr lang="ru-TR" dirty="0"/>
          </a:p>
        </p:txBody>
      </p:sp>
      <p:pic>
        <p:nvPicPr>
          <p:cNvPr id="5" name="Объект 4">
            <a:extLst>
              <a:ext uri="{FF2B5EF4-FFF2-40B4-BE49-F238E27FC236}">
                <a16:creationId xmlns:a16="http://schemas.microsoft.com/office/drawing/2014/main" id="{1E799B75-78B1-C949-8E3D-88AB0D5DF0FC}"/>
              </a:ext>
            </a:extLst>
          </p:cNvPr>
          <p:cNvPicPr>
            <a:picLocks noGrp="1" noChangeAspect="1"/>
          </p:cNvPicPr>
          <p:nvPr>
            <p:ph idx="1"/>
          </p:nvPr>
        </p:nvPicPr>
        <p:blipFill>
          <a:blip r:embed="rId2"/>
          <a:stretch>
            <a:fillRect/>
          </a:stretch>
        </p:blipFill>
        <p:spPr>
          <a:xfrm>
            <a:off x="543340" y="1232452"/>
            <a:ext cx="11052312" cy="5473148"/>
          </a:xfrm>
        </p:spPr>
      </p:pic>
    </p:spTree>
    <p:extLst>
      <p:ext uri="{BB962C8B-B14F-4D97-AF65-F5344CB8AC3E}">
        <p14:creationId xmlns:p14="http://schemas.microsoft.com/office/powerpoint/2010/main" val="136903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04A807-51DD-7045-A73B-6A2DBDA6E782}"/>
              </a:ext>
            </a:extLst>
          </p:cNvPr>
          <p:cNvSpPr>
            <a:spLocks noGrp="1"/>
          </p:cNvSpPr>
          <p:nvPr>
            <p:ph type="title"/>
          </p:nvPr>
        </p:nvSpPr>
        <p:spPr/>
        <p:txBody>
          <a:bodyPr/>
          <a:lstStyle/>
          <a:p>
            <a:endParaRPr lang="ru-TR"/>
          </a:p>
        </p:txBody>
      </p:sp>
      <p:pic>
        <p:nvPicPr>
          <p:cNvPr id="5" name="Объект 4">
            <a:extLst>
              <a:ext uri="{FF2B5EF4-FFF2-40B4-BE49-F238E27FC236}">
                <a16:creationId xmlns:a16="http://schemas.microsoft.com/office/drawing/2014/main" id="{D67D969F-8874-D24A-BFF4-56E5BDCDD463}"/>
              </a:ext>
            </a:extLst>
          </p:cNvPr>
          <p:cNvPicPr>
            <a:picLocks noGrp="1" noChangeAspect="1"/>
          </p:cNvPicPr>
          <p:nvPr>
            <p:ph idx="1"/>
          </p:nvPr>
        </p:nvPicPr>
        <p:blipFill>
          <a:blip r:embed="rId2"/>
          <a:stretch>
            <a:fillRect/>
          </a:stretch>
        </p:blipFill>
        <p:spPr>
          <a:xfrm>
            <a:off x="225287" y="106017"/>
            <a:ext cx="11635409" cy="6546573"/>
          </a:xfrm>
        </p:spPr>
      </p:pic>
    </p:spTree>
    <p:extLst>
      <p:ext uri="{BB962C8B-B14F-4D97-AF65-F5344CB8AC3E}">
        <p14:creationId xmlns:p14="http://schemas.microsoft.com/office/powerpoint/2010/main" val="15517012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Контур">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TM04033919[[fn=Контур]]</Template>
  <TotalTime>896</TotalTime>
  <Words>1216</Words>
  <Application>Microsoft Office PowerPoint</Application>
  <PresentationFormat>Geniş ekran</PresentationFormat>
  <Paragraphs>78</Paragraphs>
  <Slides>40</Slides>
  <Notes>0</Notes>
  <HiddenSlides>0</HiddenSlides>
  <MMClips>0</MMClips>
  <ScaleCrop>false</ScaleCrop>
  <HeadingPairs>
    <vt:vector size="4" baseType="variant">
      <vt:variant>
        <vt:lpstr>Tema</vt:lpstr>
      </vt:variant>
      <vt:variant>
        <vt:i4>1</vt:i4>
      </vt:variant>
      <vt:variant>
        <vt:lpstr>Slayt Başlıkları</vt:lpstr>
      </vt:variant>
      <vt:variant>
        <vt:i4>40</vt:i4>
      </vt:variant>
    </vt:vector>
  </HeadingPairs>
  <TitlesOfParts>
    <vt:vector size="41" baseType="lpstr">
      <vt:lpstr>Контур</vt:lpstr>
      <vt:lpstr>  qulaqciq fibrilyasiyasi və Revmatoloji xəstəliklər</vt:lpstr>
      <vt:lpstr>        </vt:lpstr>
      <vt:lpstr>Revmatoloji xəstələrdə af olma ehtimalı abş-da 48 ştatdan toplanan geniş çalışma</vt:lpstr>
      <vt:lpstr>                               Çalışma </vt:lpstr>
      <vt:lpstr>                                  Xüsusiyyətlər</vt:lpstr>
      <vt:lpstr>PowerPoint Sunusu</vt:lpstr>
      <vt:lpstr>                        Af sıxlığı alt qruplarda</vt:lpstr>
      <vt:lpstr>                               Sərfiyyat</vt:lpstr>
      <vt:lpstr>PowerPoint Sunusu</vt:lpstr>
      <vt:lpstr>            Af ilə əlaqəli risk faktorları</vt:lpstr>
      <vt:lpstr>                               Nəticə</vt:lpstr>
      <vt:lpstr>                       Autoimmun vaskulitlər və aF                              case- nəzarət araşdırması</vt:lpstr>
      <vt:lpstr>                          Tədqiqat</vt:lpstr>
      <vt:lpstr>                      Çalışmaya alındı</vt:lpstr>
      <vt:lpstr>PowerPoint Sunusu</vt:lpstr>
      <vt:lpstr>                         Yaşam qrafiki</vt:lpstr>
      <vt:lpstr>                                 Nəticə</vt:lpstr>
      <vt:lpstr>                             mexanizm</vt:lpstr>
      <vt:lpstr>Revmatoid Artritli xəstələrdə AF ablasyasının təhlükəsizliyi və effektliliyi</vt:lpstr>
      <vt:lpstr>                               Çalışma </vt:lpstr>
      <vt:lpstr>PowerPoint Sunusu</vt:lpstr>
      <vt:lpstr>PowerPoint Sunusu</vt:lpstr>
      <vt:lpstr>PowerPoint Sunusu</vt:lpstr>
      <vt:lpstr>Ankilozan Spondilit AF üçün risk faktoru</vt:lpstr>
      <vt:lpstr>                                 çalışma</vt:lpstr>
      <vt:lpstr>PowerPoint Sunusu</vt:lpstr>
      <vt:lpstr>    Gut xəstəliyinin AF riskinə təsiri.</vt:lpstr>
      <vt:lpstr>PowerPoint Sunusu</vt:lpstr>
      <vt:lpstr>PowerPoint Sunusu</vt:lpstr>
      <vt:lpstr>PowerPoint Sunusu</vt:lpstr>
      <vt:lpstr>PowerPoint Sunusu</vt:lpstr>
      <vt:lpstr>PowerPoint Sunusu</vt:lpstr>
      <vt:lpstr>3 ildir RA diaqnozu qoyulan 80 yaşlı qadın           xəstə</vt:lpstr>
      <vt:lpstr>             Radiolojik təqib ardıcıllığı</vt:lpstr>
      <vt:lpstr>Sol qulaqcıq ölçüsü azalmışdır paroksizmal atrial fibrilyasiya aradan qalxmışdır. Mitral çatışmazlıq və ağrılar mülayin yaxşılaşmışdır</vt:lpstr>
      <vt:lpstr>PowerPoint Sunusu</vt:lpstr>
      <vt:lpstr>                         Qan dəyərləri </vt:lpstr>
      <vt:lpstr>Əsas xəstəlik müalicəsi hər zaman daha düzgün seçimdir</vt:lpstr>
      <vt:lpstr>Zebra, deyilincə ağlımıza hər zaman atlar gəlməməlidir!  Düzgün ehtimal-düzgün diaqnoz-düzgün müalicə demekdir!</vt:lpstr>
      <vt:lpstr>                                 Təşəkkürlər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qulaqciq fibrilyasiyasi və Revamatolojik xəstəliklər</dc:title>
  <dc:creator>Nargiz Huseynova</dc:creator>
  <cp:lastModifiedBy>Mice Baku Ali Kapucu</cp:lastModifiedBy>
  <cp:revision>7</cp:revision>
  <dcterms:created xsi:type="dcterms:W3CDTF">2022-09-22T07:17:16Z</dcterms:created>
  <dcterms:modified xsi:type="dcterms:W3CDTF">2022-09-25T07:14:21Z</dcterms:modified>
</cp:coreProperties>
</file>